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60" r:id="rId2"/>
    <p:sldId id="262" r:id="rId3"/>
    <p:sldId id="258" r:id="rId4"/>
    <p:sldId id="277" r:id="rId5"/>
    <p:sldId id="259" r:id="rId6"/>
    <p:sldId id="278" r:id="rId7"/>
    <p:sldId id="267" r:id="rId8"/>
    <p:sldId id="266" r:id="rId9"/>
    <p:sldId id="282" r:id="rId10"/>
    <p:sldId id="293" r:id="rId11"/>
    <p:sldId id="274" r:id="rId12"/>
    <p:sldId id="264" r:id="rId13"/>
    <p:sldId id="265" r:id="rId14"/>
    <p:sldId id="275" r:id="rId15"/>
    <p:sldId id="279" r:id="rId16"/>
    <p:sldId id="296" r:id="rId17"/>
    <p:sldId id="294" r:id="rId18"/>
    <p:sldId id="300" r:id="rId19"/>
    <p:sldId id="299" r:id="rId20"/>
    <p:sldId id="284" r:id="rId21"/>
    <p:sldId id="289" r:id="rId22"/>
    <p:sldId id="301" r:id="rId23"/>
    <p:sldId id="285" r:id="rId24"/>
    <p:sldId id="290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297" r:id="rId52"/>
    <p:sldId id="291" r:id="rId53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55"/>
      <p:bold r:id="rId56"/>
    </p:embeddedFont>
    <p:embeddedFont>
      <p:font typeface="나눔바른고딕" panose="020B0600000101010101" charset="-127"/>
      <p:regular r:id="rId57"/>
      <p:bold r:id="rId58"/>
    </p:embeddedFont>
    <p:embeddedFont>
      <p:font typeface="나눔고딕" panose="020D0604000000000000" pitchFamily="50" charset="-127"/>
      <p:regular r:id="rId59"/>
      <p:bold r:id="rId60"/>
    </p:embeddedFont>
    <p:embeddedFont>
      <p:font typeface="나눔고딕 ExtraBold" panose="020D0904000000000000" pitchFamily="50" charset="-127"/>
      <p:bold r:id="rId61"/>
    </p:embeddedFont>
    <p:embeddedFont>
      <p:font typeface="Helvetica" panose="020B0604020202020204" pitchFamily="34" charset="0"/>
      <p:regular r:id="rId62"/>
      <p:bold r:id="rId63"/>
      <p:italic r:id="rId64"/>
      <p:boldItalic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FFBD"/>
    <a:srgbClr val="502710"/>
    <a:srgbClr val="FF0066"/>
    <a:srgbClr val="B7FFDD"/>
    <a:srgbClr val="D1FFE9"/>
    <a:srgbClr val="21BDA9"/>
    <a:srgbClr val="00FFFF"/>
    <a:srgbClr val="E5FFF3"/>
    <a:srgbClr val="D9FFED"/>
    <a:srgbClr val="A7F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4" autoAdjust="0"/>
    <p:restoredTop sz="95556" autoAdjust="0"/>
  </p:normalViewPr>
  <p:slideViewPr>
    <p:cSldViewPr>
      <p:cViewPr varScale="1">
        <p:scale>
          <a:sx n="49" d="100"/>
          <a:sy n="49" d="100"/>
        </p:scale>
        <p:origin x="912" y="3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86BA9-52B8-48E3-80AD-EE6C1D544E4E}" type="datetimeFigureOut">
              <a:rPr lang="ko-KR" altLang="en-US" smtClean="0"/>
              <a:pPr/>
              <a:t>2016-01-22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128AF-0BFC-4416-996A-0019EBFF71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446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128AF-0BFC-4416-996A-0019EBFF714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198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128AF-0BFC-4416-996A-0019EBFF714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499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128AF-0BFC-4416-996A-0019EBFF714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327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128AF-0BFC-4416-996A-0019EBFF714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487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매달 한 번이라도 만나지 않은 사람은 호감도 </a:t>
            </a:r>
            <a:r>
              <a:rPr lang="en-US" altLang="ko-KR" dirty="0" smtClean="0"/>
              <a:t>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친밀도 순으로 서서히 하락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버프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디버프는</a:t>
            </a:r>
            <a:r>
              <a:rPr lang="ko-KR" altLang="en-US" baseline="0" dirty="0" smtClean="0"/>
              <a:t> 증가 및 감소에 크게 영향을 줌</a:t>
            </a:r>
            <a:endParaRPr lang="en-US" altLang="ko-KR" baseline="0" dirty="0" smtClean="0"/>
          </a:p>
          <a:p>
            <a:r>
              <a:rPr lang="ko-KR" altLang="en-US" baseline="0" dirty="0" smtClean="0"/>
              <a:t>친밀도가 모두 쌓여야 호감도로 넘어감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128AF-0BFC-4416-996A-0019EBFF714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94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128AF-0BFC-4416-996A-0019EBFF714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08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8AFC-4063-4534-BE5E-570361E06A3F}" type="datetimeFigureOut">
              <a:rPr lang="ko-KR" altLang="en-US" smtClean="0"/>
              <a:pPr/>
              <a:t>2016-01-22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B5E39-EA26-4033-807C-A8E5F2EFD9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8AFC-4063-4534-BE5E-570361E06A3F}" type="datetimeFigureOut">
              <a:rPr lang="ko-KR" altLang="en-US" smtClean="0"/>
              <a:pPr/>
              <a:t>2016-01-22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B5E39-EA26-4033-807C-A8E5F2EFD9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8AFC-4063-4534-BE5E-570361E06A3F}" type="datetimeFigureOut">
              <a:rPr lang="ko-KR" altLang="en-US" smtClean="0"/>
              <a:pPr/>
              <a:t>2016-01-22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B5E39-EA26-4033-807C-A8E5F2EFD9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92969" y="1721197"/>
            <a:ext cx="7358063" cy="1741289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5590"/>
              <a:t>제목 텍스트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92969" y="3509367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15"/>
            </a:lvl1pPr>
            <a:lvl2pPr marL="0" indent="60282" algn="ctr">
              <a:spcBef>
                <a:spcPts val="0"/>
              </a:spcBef>
              <a:buSzTx/>
              <a:buNone/>
              <a:defRPr sz="2215"/>
            </a:lvl2pPr>
            <a:lvl3pPr marL="0" indent="120564" algn="ctr">
              <a:spcBef>
                <a:spcPts val="0"/>
              </a:spcBef>
              <a:buSzTx/>
              <a:buNone/>
              <a:defRPr sz="2215"/>
            </a:lvl3pPr>
            <a:lvl4pPr marL="0" indent="180845" algn="ctr">
              <a:spcBef>
                <a:spcPts val="0"/>
              </a:spcBef>
              <a:buSzTx/>
              <a:buNone/>
              <a:defRPr sz="2215"/>
            </a:lvl4pPr>
            <a:lvl5pPr marL="0" indent="241127" algn="ctr">
              <a:spcBef>
                <a:spcPts val="0"/>
              </a:spcBef>
              <a:buSzTx/>
              <a:buNone/>
              <a:defRPr sz="2215"/>
            </a:lvl5pPr>
          </a:lstStyle>
          <a:p>
            <a:pPr lvl="0">
              <a:defRPr sz="1800"/>
            </a:pPr>
            <a:r>
              <a:rPr sz="2215"/>
              <a:t>본문 첫 번째 줄</a:t>
            </a:r>
          </a:p>
          <a:p>
            <a:pPr lvl="1">
              <a:defRPr sz="1800"/>
            </a:pPr>
            <a:r>
              <a:rPr sz="2215"/>
              <a:t>본문 두 번째 줄</a:t>
            </a:r>
          </a:p>
          <a:p>
            <a:pPr lvl="2">
              <a:defRPr sz="1800"/>
            </a:pPr>
            <a:r>
              <a:rPr sz="2215"/>
              <a:t>본문 세 번째 줄</a:t>
            </a:r>
          </a:p>
          <a:p>
            <a:pPr lvl="3">
              <a:defRPr sz="1800"/>
            </a:pPr>
            <a:r>
              <a:rPr sz="2215"/>
              <a:t>본문 네 번째 줄</a:t>
            </a:r>
          </a:p>
          <a:p>
            <a:pPr lvl="4">
              <a:defRPr sz="1800"/>
            </a:pPr>
            <a:r>
              <a:rPr sz="2215"/>
              <a:t>본문 다섯 번째 줄</a:t>
            </a:r>
          </a:p>
        </p:txBody>
      </p:sp>
    </p:spTree>
    <p:extLst>
      <p:ext uri="{BB962C8B-B14F-4D97-AF65-F5344CB8AC3E}">
        <p14:creationId xmlns:p14="http://schemas.microsoft.com/office/powerpoint/2010/main" val="287718416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8AFC-4063-4534-BE5E-570361E06A3F}" type="datetimeFigureOut">
              <a:rPr lang="ko-KR" altLang="en-US" smtClean="0"/>
              <a:pPr/>
              <a:t>2016-01-22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B5E39-EA26-4033-807C-A8E5F2EFD9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8AFC-4063-4534-BE5E-570361E06A3F}" type="datetimeFigureOut">
              <a:rPr lang="ko-KR" altLang="en-US" smtClean="0"/>
              <a:pPr/>
              <a:t>2016-01-22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B5E39-EA26-4033-807C-A8E5F2EFD9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8AFC-4063-4534-BE5E-570361E06A3F}" type="datetimeFigureOut">
              <a:rPr lang="ko-KR" altLang="en-US" smtClean="0"/>
              <a:pPr/>
              <a:t>2016-01-22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B5E39-EA26-4033-807C-A8E5F2EFD9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8AFC-4063-4534-BE5E-570361E06A3F}" type="datetimeFigureOut">
              <a:rPr lang="ko-KR" altLang="en-US" smtClean="0"/>
              <a:pPr/>
              <a:t>2016-01-22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B5E39-EA26-4033-807C-A8E5F2EFD9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8AFC-4063-4534-BE5E-570361E06A3F}" type="datetimeFigureOut">
              <a:rPr lang="ko-KR" altLang="en-US" smtClean="0"/>
              <a:pPr/>
              <a:t>2016-01-22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B5E39-EA26-4033-807C-A8E5F2EFD9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8AFC-4063-4534-BE5E-570361E06A3F}" type="datetimeFigureOut">
              <a:rPr lang="ko-KR" altLang="en-US" smtClean="0"/>
              <a:pPr/>
              <a:t>2016-01-22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B5E39-EA26-4033-807C-A8E5F2EFD9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8AFC-4063-4534-BE5E-570361E06A3F}" type="datetimeFigureOut">
              <a:rPr lang="ko-KR" altLang="en-US" smtClean="0"/>
              <a:pPr/>
              <a:t>2016-01-22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B5E39-EA26-4033-807C-A8E5F2EFD9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8AFC-4063-4534-BE5E-570361E06A3F}" type="datetimeFigureOut">
              <a:rPr lang="ko-KR" altLang="en-US" smtClean="0"/>
              <a:pPr/>
              <a:t>2016-01-22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B5E39-EA26-4033-807C-A8E5F2EFD9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bg1"/>
            </a:gs>
            <a:gs pos="0">
              <a:schemeClr val="bg1"/>
            </a:gs>
            <a:gs pos="50000">
              <a:schemeClr val="bg1"/>
            </a:gs>
            <a:gs pos="80000">
              <a:schemeClr val="bg1">
                <a:lumMod val="95000"/>
              </a:schemeClr>
            </a:gs>
            <a:gs pos="99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58AFC-4063-4534-BE5E-570361E06A3F}" type="datetimeFigureOut">
              <a:rPr lang="ko-KR" altLang="en-US" smtClean="0"/>
              <a:pPr/>
              <a:t>2016-01-22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B5E39-EA26-4033-807C-A8E5F2EFD9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3.png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4.png"/><Relationship Id="rId9" Type="http://schemas.openxmlformats.org/officeDocument/2006/relationships/image" Target="../media/image2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image" Target="../media/image31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7.png"/><Relationship Id="rId21" Type="http://schemas.openxmlformats.org/officeDocument/2006/relationships/image" Target="../media/image52.png"/><Relationship Id="rId42" Type="http://schemas.openxmlformats.org/officeDocument/2006/relationships/image" Target="../media/image73.png"/><Relationship Id="rId47" Type="http://schemas.openxmlformats.org/officeDocument/2006/relationships/image" Target="../media/image78.png"/><Relationship Id="rId63" Type="http://schemas.openxmlformats.org/officeDocument/2006/relationships/image" Target="../media/image94.png"/><Relationship Id="rId68" Type="http://schemas.openxmlformats.org/officeDocument/2006/relationships/image" Target="../media/image99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9" Type="http://schemas.openxmlformats.org/officeDocument/2006/relationships/image" Target="../media/image60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40" Type="http://schemas.openxmlformats.org/officeDocument/2006/relationships/image" Target="../media/image71.png"/><Relationship Id="rId45" Type="http://schemas.openxmlformats.org/officeDocument/2006/relationships/image" Target="../media/image76.png"/><Relationship Id="rId53" Type="http://schemas.openxmlformats.org/officeDocument/2006/relationships/image" Target="../media/image84.png"/><Relationship Id="rId58" Type="http://schemas.openxmlformats.org/officeDocument/2006/relationships/image" Target="../media/image89.png"/><Relationship Id="rId66" Type="http://schemas.openxmlformats.org/officeDocument/2006/relationships/image" Target="../media/image97.png"/><Relationship Id="rId5" Type="http://schemas.openxmlformats.org/officeDocument/2006/relationships/image" Target="../media/image36.png"/><Relationship Id="rId61" Type="http://schemas.openxmlformats.org/officeDocument/2006/relationships/image" Target="../media/image92.png"/><Relationship Id="rId19" Type="http://schemas.openxmlformats.org/officeDocument/2006/relationships/image" Target="../media/image5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43" Type="http://schemas.openxmlformats.org/officeDocument/2006/relationships/image" Target="../media/image74.png"/><Relationship Id="rId48" Type="http://schemas.openxmlformats.org/officeDocument/2006/relationships/image" Target="../media/image79.png"/><Relationship Id="rId56" Type="http://schemas.openxmlformats.org/officeDocument/2006/relationships/image" Target="../media/image87.png"/><Relationship Id="rId64" Type="http://schemas.openxmlformats.org/officeDocument/2006/relationships/image" Target="../media/image95.png"/><Relationship Id="rId69" Type="http://schemas.openxmlformats.org/officeDocument/2006/relationships/image" Target="../media/image100.png"/><Relationship Id="rId8" Type="http://schemas.openxmlformats.org/officeDocument/2006/relationships/image" Target="../media/image39.png"/><Relationship Id="rId51" Type="http://schemas.openxmlformats.org/officeDocument/2006/relationships/image" Target="../media/image82.png"/><Relationship Id="rId3" Type="http://schemas.openxmlformats.org/officeDocument/2006/relationships/image" Target="../media/image3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38" Type="http://schemas.openxmlformats.org/officeDocument/2006/relationships/image" Target="../media/image69.png"/><Relationship Id="rId46" Type="http://schemas.openxmlformats.org/officeDocument/2006/relationships/image" Target="../media/image77.png"/><Relationship Id="rId59" Type="http://schemas.openxmlformats.org/officeDocument/2006/relationships/image" Target="../media/image90.png"/><Relationship Id="rId67" Type="http://schemas.openxmlformats.org/officeDocument/2006/relationships/image" Target="../media/image98.png"/><Relationship Id="rId20" Type="http://schemas.openxmlformats.org/officeDocument/2006/relationships/image" Target="../media/image51.png"/><Relationship Id="rId41" Type="http://schemas.openxmlformats.org/officeDocument/2006/relationships/image" Target="../media/image72.png"/><Relationship Id="rId54" Type="http://schemas.openxmlformats.org/officeDocument/2006/relationships/image" Target="../media/image85.png"/><Relationship Id="rId62" Type="http://schemas.openxmlformats.org/officeDocument/2006/relationships/image" Target="../media/image93.png"/><Relationship Id="rId70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49" Type="http://schemas.openxmlformats.org/officeDocument/2006/relationships/image" Target="../media/image80.png"/><Relationship Id="rId57" Type="http://schemas.openxmlformats.org/officeDocument/2006/relationships/image" Target="../media/image88.png"/><Relationship Id="rId10" Type="http://schemas.openxmlformats.org/officeDocument/2006/relationships/image" Target="../media/image41.png"/><Relationship Id="rId31" Type="http://schemas.openxmlformats.org/officeDocument/2006/relationships/image" Target="../media/image62.png"/><Relationship Id="rId44" Type="http://schemas.openxmlformats.org/officeDocument/2006/relationships/image" Target="../media/image75.png"/><Relationship Id="rId52" Type="http://schemas.openxmlformats.org/officeDocument/2006/relationships/image" Target="../media/image83.png"/><Relationship Id="rId60" Type="http://schemas.openxmlformats.org/officeDocument/2006/relationships/image" Target="../media/image91.png"/><Relationship Id="rId65" Type="http://schemas.openxmlformats.org/officeDocument/2006/relationships/image" Target="../media/image9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9" Type="http://schemas.openxmlformats.org/officeDocument/2006/relationships/image" Target="../media/image70.png"/><Relationship Id="rId34" Type="http://schemas.openxmlformats.org/officeDocument/2006/relationships/image" Target="../media/image65.png"/><Relationship Id="rId50" Type="http://schemas.openxmlformats.org/officeDocument/2006/relationships/image" Target="../media/image81.png"/><Relationship Id="rId55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3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42.png"/><Relationship Id="rId10" Type="http://schemas.openxmlformats.org/officeDocument/2006/relationships/image" Target="../media/image106.png"/><Relationship Id="rId4" Type="http://schemas.openxmlformats.org/officeDocument/2006/relationships/image" Target="../media/image41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130920"/>
            <a:ext cx="9144000" cy="276999"/>
            <a:chOff x="0" y="130920"/>
            <a:chExt cx="9144000" cy="276999"/>
          </a:xfrm>
        </p:grpSpPr>
        <p:sp>
          <p:nvSpPr>
            <p:cNvPr id="7" name="TextBox 6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2987824" y="1994064"/>
            <a:ext cx="3672408" cy="1938992"/>
            <a:chOff x="3059832" y="1616100"/>
            <a:chExt cx="3672408" cy="1938992"/>
          </a:xfrm>
        </p:grpSpPr>
        <p:grpSp>
          <p:nvGrpSpPr>
            <p:cNvPr id="6" name="그룹 5"/>
            <p:cNvGrpSpPr/>
            <p:nvPr/>
          </p:nvGrpSpPr>
          <p:grpSpPr>
            <a:xfrm>
              <a:off x="3059832" y="1616100"/>
              <a:ext cx="3672408" cy="1938992"/>
              <a:chOff x="3131840" y="1472084"/>
              <a:chExt cx="3672408" cy="193899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3203848" y="2521472"/>
                <a:ext cx="1548000" cy="792088"/>
              </a:xfrm>
              <a:prstGeom prst="rect">
                <a:avLst/>
              </a:prstGeom>
              <a:solidFill>
                <a:srgbClr val="5027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3203848" y="1628800"/>
                <a:ext cx="1548000" cy="792088"/>
              </a:xfrm>
              <a:prstGeom prst="rect">
                <a:avLst/>
              </a:prstGeom>
              <a:solidFill>
                <a:srgbClr val="75F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131840" y="1472084"/>
                <a:ext cx="367240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0" dirty="0" err="1" smtClean="0">
                    <a:solidFill>
                      <a:srgbClr val="502710"/>
                    </a:solidFill>
                    <a:latin typeface="a블랙B" pitchFamily="18" charset="-127"/>
                    <a:ea typeface="a블랙B" pitchFamily="18" charset="-127"/>
                  </a:rPr>
                  <a:t>박선배</a:t>
                </a:r>
                <a:r>
                  <a:rPr lang="ko-KR" altLang="en-US" sz="6000" dirty="0" smtClean="0">
                    <a:solidFill>
                      <a:srgbClr val="502710"/>
                    </a:solidFill>
                    <a:latin typeface="a블랙B" pitchFamily="18" charset="-127"/>
                    <a:ea typeface="a블랙B" pitchFamily="18" charset="-127"/>
                  </a:rPr>
                  <a:t>   </a:t>
                </a:r>
                <a:r>
                  <a:rPr lang="ko-KR" altLang="en-US" sz="6000" dirty="0" smtClean="0">
                    <a:solidFill>
                      <a:srgbClr val="75FFBD"/>
                    </a:solidFill>
                    <a:latin typeface="a블랙B" pitchFamily="18" charset="-127"/>
                    <a:ea typeface="a블랙B" pitchFamily="18" charset="-127"/>
                  </a:rPr>
                  <a:t>프로젝트</a:t>
                </a:r>
                <a:endParaRPr lang="ko-KR" altLang="en-US" sz="6000" dirty="0">
                  <a:latin typeface="a블랙B" pitchFamily="18" charset="-127"/>
                  <a:ea typeface="a블랙B" pitchFamily="18" charset="-127"/>
                </a:endParaRPr>
              </a:p>
            </p:txBody>
          </p:sp>
        </p:grpSp>
        <p:sp>
          <p:nvSpPr>
            <p:cNvPr id="13" name="하트 12"/>
            <p:cNvSpPr/>
            <p:nvPr/>
          </p:nvSpPr>
          <p:spPr>
            <a:xfrm rot="1354617">
              <a:off x="6135238" y="2569366"/>
              <a:ext cx="332394" cy="332394"/>
            </a:xfrm>
            <a:prstGeom prst="hear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하트 13"/>
            <p:cNvSpPr/>
            <p:nvPr/>
          </p:nvSpPr>
          <p:spPr>
            <a:xfrm rot="1354617">
              <a:off x="6306135" y="2405622"/>
              <a:ext cx="203989" cy="203989"/>
            </a:xfrm>
            <a:prstGeom prst="hear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"/>
          <p:cNvGrpSpPr/>
          <p:nvPr/>
        </p:nvGrpSpPr>
        <p:grpSpPr>
          <a:xfrm>
            <a:off x="0" y="631721"/>
            <a:ext cx="9144000" cy="276999"/>
            <a:chOff x="0" y="130920"/>
            <a:chExt cx="9144000" cy="276999"/>
          </a:xfrm>
        </p:grpSpPr>
        <p:sp>
          <p:nvSpPr>
            <p:cNvPr id="9" name="TextBox 8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11"/>
          <p:cNvGrpSpPr/>
          <p:nvPr/>
        </p:nvGrpSpPr>
        <p:grpSpPr>
          <a:xfrm>
            <a:off x="337816" y="174352"/>
            <a:ext cx="2245377" cy="369900"/>
            <a:chOff x="337816" y="174352"/>
            <a:chExt cx="2245377" cy="369900"/>
          </a:xfrm>
        </p:grpSpPr>
        <p:sp>
          <p:nvSpPr>
            <p:cNvPr id="13" name="직사각형 12"/>
            <p:cNvSpPr/>
            <p:nvPr/>
          </p:nvSpPr>
          <p:spPr>
            <a:xfrm>
              <a:off x="827584" y="174352"/>
              <a:ext cx="17556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과외 학습 계획</a:t>
              </a:r>
              <a:endParaRPr lang="en-US" altLang="ko-KR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37816" y="174920"/>
              <a:ext cx="4683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02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84152" y="217784"/>
              <a:ext cx="45719" cy="288032"/>
            </a:xfrm>
            <a:prstGeom prst="rect">
              <a:avLst/>
            </a:prstGeom>
            <a:solidFill>
              <a:srgbClr val="5027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2995" y="2204864"/>
            <a:ext cx="8956826" cy="2467436"/>
            <a:chOff x="-2252" y="2348880"/>
            <a:chExt cx="8956826" cy="2467436"/>
          </a:xfrm>
        </p:grpSpPr>
        <p:sp>
          <p:nvSpPr>
            <p:cNvPr id="31" name="TextBox 30"/>
            <p:cNvSpPr txBox="1"/>
            <p:nvPr/>
          </p:nvSpPr>
          <p:spPr>
            <a:xfrm>
              <a:off x="-2252" y="4293096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오리엔테이션</a:t>
              </a:r>
              <a:endParaRPr lang="en-US" altLang="ko-KR" sz="1400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개강총회</a:t>
              </a:r>
              <a:endParaRPr lang="ko-KR" altLang="en-US" sz="1400" dirty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309240" y="2984252"/>
              <a:ext cx="8514438" cy="1380772"/>
              <a:chOff x="309240" y="2984252"/>
              <a:chExt cx="8514438" cy="1380772"/>
            </a:xfrm>
          </p:grpSpPr>
          <p:cxnSp>
            <p:nvCxnSpPr>
              <p:cNvPr id="33" name="직선 연결선 32"/>
              <p:cNvCxnSpPr/>
              <p:nvPr/>
            </p:nvCxnSpPr>
            <p:spPr>
              <a:xfrm>
                <a:off x="552252" y="3645024"/>
                <a:ext cx="0" cy="720000"/>
              </a:xfrm>
              <a:prstGeom prst="line">
                <a:avLst/>
              </a:prstGeom>
              <a:ln w="36000">
                <a:gradFill flip="none" rotWithShape="1">
                  <a:gsLst>
                    <a:gs pos="0">
                      <a:srgbClr val="75FFBD"/>
                    </a:gs>
                    <a:gs pos="50000">
                      <a:srgbClr val="75FFBD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prstDash val="sysDot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>
                <a:off x="3165748" y="3645024"/>
                <a:ext cx="0" cy="720000"/>
              </a:xfrm>
              <a:prstGeom prst="line">
                <a:avLst/>
              </a:prstGeom>
              <a:ln w="36000">
                <a:gradFill flip="none" rotWithShape="1">
                  <a:gsLst>
                    <a:gs pos="0">
                      <a:srgbClr val="75FFBD"/>
                    </a:gs>
                    <a:gs pos="50000">
                      <a:srgbClr val="75FFBD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prstDash val="sysDot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5830044" y="3645024"/>
                <a:ext cx="0" cy="720000"/>
              </a:xfrm>
              <a:prstGeom prst="line">
                <a:avLst/>
              </a:prstGeom>
              <a:ln w="36000">
                <a:gradFill flip="none" rotWithShape="1">
                  <a:gsLst>
                    <a:gs pos="0">
                      <a:srgbClr val="75FFBD"/>
                    </a:gs>
                    <a:gs pos="50000">
                      <a:srgbClr val="75FFBD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prstDash val="sysDot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8566348" y="3645024"/>
                <a:ext cx="0" cy="720000"/>
              </a:xfrm>
              <a:prstGeom prst="line">
                <a:avLst/>
              </a:prstGeom>
              <a:ln w="36000">
                <a:gradFill flip="none" rotWithShape="1">
                  <a:gsLst>
                    <a:gs pos="0">
                      <a:srgbClr val="75FFBD"/>
                    </a:gs>
                    <a:gs pos="50000">
                      <a:srgbClr val="75FFBD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prstDash val="sysDot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 flipV="1">
                <a:off x="1801788" y="2984252"/>
                <a:ext cx="0" cy="720000"/>
              </a:xfrm>
              <a:prstGeom prst="line">
                <a:avLst/>
              </a:prstGeom>
              <a:ln w="36000">
                <a:gradFill flip="none" rotWithShape="1">
                  <a:gsLst>
                    <a:gs pos="0">
                      <a:srgbClr val="75FFBD"/>
                    </a:gs>
                    <a:gs pos="50000">
                      <a:srgbClr val="75FFBD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prstDash val="sysDot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 flipV="1">
                <a:off x="4474592" y="2984252"/>
                <a:ext cx="0" cy="720000"/>
              </a:xfrm>
              <a:prstGeom prst="line">
                <a:avLst/>
              </a:prstGeom>
              <a:ln w="36000">
                <a:gradFill flip="none" rotWithShape="1">
                  <a:gsLst>
                    <a:gs pos="0">
                      <a:srgbClr val="75FFBD"/>
                    </a:gs>
                    <a:gs pos="50000">
                      <a:srgbClr val="75FFBD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prstDash val="sysDot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 flipV="1">
                <a:off x="7210896" y="2984252"/>
                <a:ext cx="0" cy="720000"/>
              </a:xfrm>
              <a:prstGeom prst="line">
                <a:avLst/>
              </a:prstGeom>
              <a:ln w="36000">
                <a:gradFill flip="none" rotWithShape="1">
                  <a:gsLst>
                    <a:gs pos="0">
                      <a:srgbClr val="75FFBD"/>
                    </a:gs>
                    <a:gs pos="50000">
                      <a:srgbClr val="75FFBD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prstDash val="sysDot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>
              <a:xfrm>
                <a:off x="309240" y="3501008"/>
                <a:ext cx="8514438" cy="374328"/>
                <a:chOff x="309240" y="3501008"/>
                <a:chExt cx="8514438" cy="374328"/>
              </a:xfrm>
            </p:grpSpPr>
            <p:sp>
              <p:nvSpPr>
                <p:cNvPr id="37" name="타원 36"/>
                <p:cNvSpPr/>
                <p:nvPr/>
              </p:nvSpPr>
              <p:spPr>
                <a:xfrm>
                  <a:off x="395536" y="3501008"/>
                  <a:ext cx="360040" cy="360040"/>
                </a:xfrm>
                <a:prstGeom prst="ellipse">
                  <a:avLst/>
                </a:prstGeom>
                <a:solidFill>
                  <a:srgbClr val="75FF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>
                  <a:off x="8388424" y="3515296"/>
                  <a:ext cx="360040" cy="360040"/>
                </a:xfrm>
                <a:prstGeom prst="ellipse">
                  <a:avLst/>
                </a:prstGeom>
                <a:solidFill>
                  <a:srgbClr val="75FF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525038" y="3669499"/>
                  <a:ext cx="8064896" cy="36000"/>
                </a:xfrm>
                <a:prstGeom prst="rect">
                  <a:avLst/>
                </a:prstGeom>
                <a:solidFill>
                  <a:srgbClr val="75FF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1704380" y="357301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5FF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3066182" y="357301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5FF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4370264" y="357301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5FF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/>
                <p:cNvSpPr/>
                <p:nvPr/>
              </p:nvSpPr>
              <p:spPr>
                <a:xfrm>
                  <a:off x="5724128" y="357301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5FF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7104980" y="3573016"/>
                  <a:ext cx="216024" cy="21602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75FF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309240" y="3501008"/>
                  <a:ext cx="51488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smtClean="0">
                      <a:latin typeface="a블랙M" pitchFamily="18" charset="-127"/>
                      <a:ea typeface="a블랙M" pitchFamily="18" charset="-127"/>
                    </a:rPr>
                    <a:t>3</a:t>
                  </a:r>
                  <a:r>
                    <a:rPr lang="ko-KR" altLang="en-US" sz="1600" dirty="0" smtClean="0">
                      <a:latin typeface="a블랙M" pitchFamily="18" charset="-127"/>
                      <a:ea typeface="a블랙M" pitchFamily="18" charset="-127"/>
                    </a:rPr>
                    <a:t>월</a:t>
                  </a:r>
                  <a:endParaRPr lang="ko-KR" altLang="en-US" sz="1600" dirty="0">
                    <a:latin typeface="a블랙M" pitchFamily="18" charset="-127"/>
                    <a:ea typeface="a블랙M" pitchFamily="18" charset="-127"/>
                  </a:endParaRP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8305587" y="3515296"/>
                  <a:ext cx="51809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smtClean="0">
                      <a:latin typeface="a블랙M" pitchFamily="18" charset="-127"/>
                      <a:ea typeface="a블랙M" pitchFamily="18" charset="-127"/>
                    </a:rPr>
                    <a:t>9</a:t>
                  </a:r>
                  <a:r>
                    <a:rPr lang="ko-KR" altLang="en-US" sz="1600" dirty="0" smtClean="0">
                      <a:latin typeface="a블랙M" pitchFamily="18" charset="-127"/>
                      <a:ea typeface="a블랙M" pitchFamily="18" charset="-127"/>
                    </a:rPr>
                    <a:t>월</a:t>
                  </a:r>
                  <a:endParaRPr lang="ko-KR" altLang="en-US" sz="1600" dirty="0">
                    <a:latin typeface="a블랙M" pitchFamily="18" charset="-127"/>
                    <a:ea typeface="a블랙M" pitchFamily="18" charset="-127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1644087" y="3508628"/>
                  <a:ext cx="31931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smtClean="0">
                      <a:solidFill>
                        <a:srgbClr val="502710"/>
                      </a:solidFill>
                      <a:latin typeface="a블랙M" pitchFamily="18" charset="-127"/>
                      <a:ea typeface="a블랙M" pitchFamily="18" charset="-127"/>
                    </a:rPr>
                    <a:t>4</a:t>
                  </a:r>
                  <a:endParaRPr lang="ko-KR" altLang="en-US" sz="1600" dirty="0">
                    <a:solidFill>
                      <a:srgbClr val="502710"/>
                    </a:solidFill>
                    <a:latin typeface="a블랙M" pitchFamily="18" charset="-127"/>
                    <a:ea typeface="a블랙M" pitchFamily="18" charset="-127"/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3020685" y="3508628"/>
                  <a:ext cx="3113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smtClean="0">
                      <a:solidFill>
                        <a:srgbClr val="502710"/>
                      </a:solidFill>
                      <a:latin typeface="a블랙M" pitchFamily="18" charset="-127"/>
                      <a:ea typeface="a블랙M" pitchFamily="18" charset="-127"/>
                    </a:rPr>
                    <a:t>5</a:t>
                  </a:r>
                  <a:endParaRPr lang="ko-KR" altLang="en-US" sz="1600" dirty="0">
                    <a:solidFill>
                      <a:srgbClr val="502710"/>
                    </a:solidFill>
                    <a:latin typeface="a블랙M" pitchFamily="18" charset="-127"/>
                    <a:ea typeface="a블랙M" pitchFamily="18" charset="-127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4324690" y="3508628"/>
                  <a:ext cx="3129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smtClean="0">
                      <a:solidFill>
                        <a:srgbClr val="502710"/>
                      </a:solidFill>
                      <a:latin typeface="a블랙M" pitchFamily="18" charset="-127"/>
                      <a:ea typeface="a블랙M" pitchFamily="18" charset="-127"/>
                    </a:rPr>
                    <a:t>6</a:t>
                  </a:r>
                  <a:endParaRPr lang="ko-KR" altLang="en-US" sz="1600" dirty="0">
                    <a:solidFill>
                      <a:srgbClr val="502710"/>
                    </a:solidFill>
                    <a:latin typeface="a블랙M" pitchFamily="18" charset="-127"/>
                    <a:ea typeface="a블랙M" pitchFamily="18" charset="-127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5691634" y="3507254"/>
                  <a:ext cx="303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smtClean="0">
                      <a:solidFill>
                        <a:srgbClr val="502710"/>
                      </a:solidFill>
                      <a:latin typeface="a블랙M" pitchFamily="18" charset="-127"/>
                      <a:ea typeface="a블랙M" pitchFamily="18" charset="-127"/>
                    </a:rPr>
                    <a:t>7</a:t>
                  </a:r>
                  <a:endParaRPr lang="ko-KR" altLang="en-US" sz="1600" dirty="0">
                    <a:solidFill>
                      <a:srgbClr val="502710"/>
                    </a:solidFill>
                    <a:latin typeface="a블랙M" pitchFamily="18" charset="-127"/>
                    <a:ea typeface="a블랙M" pitchFamily="18" charset="-127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7059786" y="3507254"/>
                  <a:ext cx="31771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smtClean="0">
                      <a:solidFill>
                        <a:srgbClr val="502710"/>
                      </a:solidFill>
                      <a:latin typeface="a블랙M" pitchFamily="18" charset="-127"/>
                      <a:ea typeface="a블랙M" pitchFamily="18" charset="-127"/>
                    </a:rPr>
                    <a:t>8</a:t>
                  </a:r>
                  <a:endParaRPr lang="ko-KR" altLang="en-US" sz="1600" dirty="0">
                    <a:solidFill>
                      <a:srgbClr val="502710"/>
                    </a:solidFill>
                    <a:latin typeface="a블랙M" pitchFamily="18" charset="-127"/>
                    <a:ea typeface="a블랙M" pitchFamily="18" charset="-127"/>
                  </a:endParaRPr>
                </a:p>
              </p:txBody>
            </p:sp>
          </p:grpSp>
        </p:grpSp>
        <p:sp>
          <p:nvSpPr>
            <p:cNvPr id="44" name="TextBox 43"/>
            <p:cNvSpPr txBox="1"/>
            <p:nvPr/>
          </p:nvSpPr>
          <p:spPr>
            <a:xfrm>
              <a:off x="1342114" y="2564904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중간고사</a:t>
              </a:r>
              <a:endParaRPr lang="en-US" altLang="ko-KR" sz="1400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벚꽃축제</a:t>
              </a:r>
              <a:endParaRPr lang="ko-KR" altLang="en-US" sz="1400" dirty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722965" y="429309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대학축제</a:t>
              </a:r>
              <a:endParaRPr lang="ko-KR" altLang="en-US" sz="1400" dirty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25038" y="2564904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기말고사</a:t>
              </a:r>
              <a:endParaRPr lang="en-US" altLang="ko-KR" sz="1400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종강총회</a:t>
              </a:r>
              <a:endParaRPr lang="ko-KR" altLang="en-US" sz="1400" dirty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184183" y="4293096"/>
              <a:ext cx="1329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여름</a:t>
              </a:r>
              <a:r>
                <a:rPr lang="en-US" altLang="ko-KR" sz="1400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MT</a:t>
              </a:r>
            </a:p>
            <a:p>
              <a:pPr algn="ctr"/>
              <a:r>
                <a:rPr lang="en-US" altLang="ko-KR" sz="1400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(</a:t>
              </a:r>
              <a:r>
                <a:rPr lang="ko-KR" altLang="en-US" sz="1400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학과</a:t>
              </a:r>
              <a:r>
                <a:rPr lang="en-US" altLang="ko-KR" sz="1400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동아리</a:t>
              </a:r>
              <a:r>
                <a:rPr lang="en-US" altLang="ko-KR" sz="1400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)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251979" y="2348880"/>
              <a:ext cx="193995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뮤직데이</a:t>
              </a:r>
              <a:endParaRPr lang="en-US" altLang="ko-KR" sz="1400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자기계발</a:t>
              </a:r>
              <a:endParaRPr lang="en-US" altLang="ko-KR" sz="1400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(</a:t>
              </a:r>
              <a:r>
                <a:rPr lang="ko-KR" altLang="en-US" sz="1400" dirty="0" err="1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토익학원</a:t>
              </a:r>
              <a:r>
                <a:rPr lang="en-US" altLang="ko-KR" sz="1400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헬스장 등</a:t>
              </a:r>
              <a:r>
                <a:rPr lang="en-US" altLang="ko-KR" sz="1400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)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154355" y="429309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rgbClr val="FF0066"/>
                  </a:solidFill>
                  <a:latin typeface="a블랙B" pitchFamily="18" charset="-127"/>
                  <a:ea typeface="a블랙B" pitchFamily="18" charset="-127"/>
                </a:rPr>
                <a:t>♥개강</a:t>
              </a:r>
              <a:endParaRPr lang="en-US" altLang="ko-KR" sz="1600" dirty="0" smtClean="0">
                <a:solidFill>
                  <a:srgbClr val="FF0066"/>
                </a:solidFill>
                <a:latin typeface="a블랙B" pitchFamily="18" charset="-127"/>
                <a:ea typeface="a블랙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964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"/>
          <p:cNvGrpSpPr/>
          <p:nvPr/>
        </p:nvGrpSpPr>
        <p:grpSpPr>
          <a:xfrm>
            <a:off x="0" y="631721"/>
            <a:ext cx="9144000" cy="276999"/>
            <a:chOff x="0" y="130920"/>
            <a:chExt cx="9144000" cy="276999"/>
          </a:xfrm>
        </p:grpSpPr>
        <p:sp>
          <p:nvSpPr>
            <p:cNvPr id="9" name="TextBox 8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11"/>
          <p:cNvGrpSpPr/>
          <p:nvPr/>
        </p:nvGrpSpPr>
        <p:grpSpPr>
          <a:xfrm>
            <a:off x="337816" y="174352"/>
            <a:ext cx="2245377" cy="369900"/>
            <a:chOff x="337816" y="174352"/>
            <a:chExt cx="2245377" cy="369900"/>
          </a:xfrm>
        </p:grpSpPr>
        <p:sp>
          <p:nvSpPr>
            <p:cNvPr id="13" name="직사각형 12"/>
            <p:cNvSpPr/>
            <p:nvPr/>
          </p:nvSpPr>
          <p:spPr>
            <a:xfrm>
              <a:off x="827584" y="174352"/>
              <a:ext cx="17556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과외 학습 계획</a:t>
              </a:r>
              <a:endParaRPr lang="en-US" altLang="ko-KR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37816" y="174920"/>
              <a:ext cx="4683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03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84152" y="217784"/>
              <a:ext cx="45719" cy="288032"/>
            </a:xfrm>
            <a:prstGeom prst="rect">
              <a:avLst/>
            </a:prstGeom>
            <a:solidFill>
              <a:srgbClr val="5027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4572000" y="1448379"/>
            <a:ext cx="0" cy="5112568"/>
          </a:xfrm>
          <a:prstGeom prst="line">
            <a:avLst/>
          </a:prstGeom>
          <a:ln>
            <a:gradFill flip="none" rotWithShape="1">
              <a:gsLst>
                <a:gs pos="0">
                  <a:srgbClr val="75FFBD"/>
                </a:gs>
                <a:gs pos="50000">
                  <a:srgbClr val="75FFBD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619672" y="1542851"/>
            <a:ext cx="5904656" cy="1944216"/>
            <a:chOff x="1619672" y="1556792"/>
            <a:chExt cx="5904656" cy="1944216"/>
          </a:xfrm>
        </p:grpSpPr>
        <p:pic>
          <p:nvPicPr>
            <p:cNvPr id="11266" name="Picture 2" descr="http://freeiconbox.com/icon/256/42364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19672" y="1556792"/>
              <a:ext cx="1440160" cy="1440160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1636001" y="3131676"/>
              <a:ext cx="1420582" cy="369332"/>
            </a:xfrm>
            <a:prstGeom prst="rect">
              <a:avLst/>
            </a:prstGeom>
            <a:solidFill>
              <a:srgbClr val="75FFB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학습 </a:t>
              </a:r>
              <a:r>
                <a:rPr lang="ko-KR" altLang="en-US" dirty="0" err="1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플래닝</a:t>
              </a:r>
              <a:endParaRPr lang="ko-KR" altLang="en-US" dirty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03746" y="3131676"/>
              <a:ext cx="1420582" cy="369332"/>
            </a:xfrm>
            <a:prstGeom prst="rect">
              <a:avLst/>
            </a:prstGeom>
            <a:solidFill>
              <a:srgbClr val="75FFB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학습 관리</a:t>
              </a:r>
              <a:endParaRPr lang="ko-KR" altLang="en-US" dirty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pic>
          <p:nvPicPr>
            <p:cNvPr id="11268" name="Picture 4" descr="http://outsourceworkers.com.au/wp-content/uploads/2014/04/icon_2048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28184" y="1700808"/>
              <a:ext cx="1152000" cy="1152000"/>
            </a:xfrm>
            <a:prstGeom prst="rect">
              <a:avLst/>
            </a:prstGeom>
            <a:noFill/>
          </p:spPr>
        </p:pic>
      </p:grpSp>
      <p:sp>
        <p:nvSpPr>
          <p:cNvPr id="22" name="TextBox 21"/>
          <p:cNvSpPr txBox="1"/>
          <p:nvPr/>
        </p:nvSpPr>
        <p:spPr>
          <a:xfrm>
            <a:off x="1225914" y="3775099"/>
            <a:ext cx="223490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 ExtraBold" pitchFamily="50" charset="-127"/>
                <a:ea typeface="나눔고딕 ExtraBold" pitchFamily="50" charset="-127"/>
              </a:rPr>
              <a:t>한 학기 시간표</a:t>
            </a:r>
            <a:endParaRPr lang="en-US" altLang="ko-KR" sz="14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en-US" altLang="ko-KR" sz="1400" dirty="0" smtClean="0"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1400" dirty="0" smtClean="0">
                <a:latin typeface="나눔고딕 ExtraBold" pitchFamily="50" charset="-127"/>
                <a:ea typeface="나눔고딕 ExtraBold" pitchFamily="50" charset="-127"/>
              </a:rPr>
              <a:t>주중</a:t>
            </a:r>
            <a:r>
              <a:rPr lang="en-US" altLang="ko-KR" sz="1400" dirty="0" smtClean="0">
                <a:latin typeface="나눔고딕 ExtraBold" pitchFamily="50" charset="-127"/>
                <a:ea typeface="나눔고딕 ExtraBold" pitchFamily="50" charset="-127"/>
              </a:rPr>
              <a:t>)</a:t>
            </a:r>
          </a:p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학습량 설정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학습 목표 구체화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dirty="0" smtClean="0">
                <a:latin typeface="나눔고딕 ExtraBold" pitchFamily="50" charset="-127"/>
                <a:ea typeface="나눔고딕 ExtraBold" pitchFamily="50" charset="-127"/>
              </a:rPr>
              <a:t> 교육 일정 점검</a:t>
            </a:r>
            <a:endParaRPr lang="en-US" altLang="ko-KR" sz="14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endParaRPr lang="en-US" altLang="ko-KR" sz="4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미리 공부한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스터디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코드 등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학습법을 바탕으로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학생에게 교육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 rot="5400000">
            <a:off x="1403648" y="3862347"/>
            <a:ext cx="144000" cy="144000"/>
          </a:xfrm>
          <a:prstGeom prst="ellipse">
            <a:avLst/>
          </a:prstGeom>
          <a:solidFill>
            <a:srgbClr val="75F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rot="10800000">
            <a:off x="1403648" y="4912710"/>
            <a:ext cx="144000" cy="144000"/>
          </a:xfrm>
          <a:prstGeom prst="ellipse">
            <a:avLst/>
          </a:prstGeom>
          <a:solidFill>
            <a:srgbClr val="75F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211013" y="3760355"/>
            <a:ext cx="129394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부모님과의 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대화 및 협력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공부법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및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공부 시간 확인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 rot="5400000">
            <a:off x="5894261" y="3848406"/>
            <a:ext cx="144000" cy="144000"/>
          </a:xfrm>
          <a:prstGeom prst="ellipse">
            <a:avLst/>
          </a:prstGeom>
          <a:solidFill>
            <a:srgbClr val="75F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 rot="5400000">
            <a:off x="5911140" y="4538148"/>
            <a:ext cx="144000" cy="144000"/>
          </a:xfrm>
          <a:prstGeom prst="ellipse">
            <a:avLst/>
          </a:prstGeom>
          <a:solidFill>
            <a:srgbClr val="75F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5983140" y="4795973"/>
            <a:ext cx="0" cy="835068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55140" y="4984710"/>
            <a:ext cx="18582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학교 도서관에서 공부하기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과 방에서 놀기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동아리에 가기 등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학생의 스케줄 확인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4"/>
          <p:cNvGrpSpPr/>
          <p:nvPr/>
        </p:nvGrpSpPr>
        <p:grpSpPr>
          <a:xfrm>
            <a:off x="0" y="631721"/>
            <a:ext cx="9144000" cy="276999"/>
            <a:chOff x="0" y="130920"/>
            <a:chExt cx="9144000" cy="276999"/>
          </a:xfrm>
        </p:grpSpPr>
        <p:sp>
          <p:nvSpPr>
            <p:cNvPr id="15" name="TextBox 14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337816" y="174352"/>
            <a:ext cx="1690738" cy="369900"/>
            <a:chOff x="337816" y="174352"/>
            <a:chExt cx="1690738" cy="369900"/>
          </a:xfrm>
        </p:grpSpPr>
        <p:sp>
          <p:nvSpPr>
            <p:cNvPr id="19" name="직사각형 18"/>
            <p:cNvSpPr/>
            <p:nvPr/>
          </p:nvSpPr>
          <p:spPr>
            <a:xfrm>
              <a:off x="827584" y="174352"/>
              <a:ext cx="1200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과외 수업</a:t>
              </a:r>
              <a:endParaRPr lang="en-US" altLang="ko-KR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37816" y="174920"/>
              <a:ext cx="4796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04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84152" y="217784"/>
              <a:ext cx="45719" cy="288032"/>
            </a:xfrm>
            <a:prstGeom prst="rect">
              <a:avLst/>
            </a:prstGeom>
            <a:solidFill>
              <a:srgbClr val="5027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148953" y="1366168"/>
            <a:ext cx="6912768" cy="5231184"/>
            <a:chOff x="899592" y="718096"/>
            <a:chExt cx="6912768" cy="5231184"/>
          </a:xfrm>
        </p:grpSpPr>
        <p:grpSp>
          <p:nvGrpSpPr>
            <p:cNvPr id="25" name="그룹 43"/>
            <p:cNvGrpSpPr/>
            <p:nvPr/>
          </p:nvGrpSpPr>
          <p:grpSpPr>
            <a:xfrm>
              <a:off x="899592" y="718096"/>
              <a:ext cx="6912768" cy="5231184"/>
              <a:chOff x="899592" y="718096"/>
              <a:chExt cx="6912768" cy="5231184"/>
            </a:xfrm>
          </p:grpSpPr>
          <p:grpSp>
            <p:nvGrpSpPr>
              <p:cNvPr id="30" name="그룹 14"/>
              <p:cNvGrpSpPr/>
              <p:nvPr/>
            </p:nvGrpSpPr>
            <p:grpSpPr>
              <a:xfrm>
                <a:off x="899592" y="764704"/>
                <a:ext cx="6912768" cy="5184576"/>
                <a:chOff x="899592" y="764704"/>
                <a:chExt cx="6912768" cy="5184576"/>
              </a:xfrm>
            </p:grpSpPr>
            <p:pic>
              <p:nvPicPr>
                <p:cNvPr id="32" name="Picture 8" descr="C:\Users\user\Desktop\엄가\game\cafe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899592" y="764704"/>
                  <a:ext cx="6912768" cy="5182993"/>
                </a:xfrm>
                <a:prstGeom prst="rect">
                  <a:avLst/>
                </a:prstGeom>
                <a:noFill/>
              </p:spPr>
            </p:pic>
            <p:sp>
              <p:nvSpPr>
                <p:cNvPr id="33" name="직사각형 32"/>
                <p:cNvSpPr/>
                <p:nvPr/>
              </p:nvSpPr>
              <p:spPr>
                <a:xfrm>
                  <a:off x="899592" y="764704"/>
                  <a:ext cx="6912768" cy="5184576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" name="Picture 2" descr="C:\Users\user\Desktop\엄가\game\서강준_1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b="4638"/>
                <a:stretch>
                  <a:fillRect/>
                </a:stretch>
              </p:blipFill>
              <p:spPr bwMode="auto">
                <a:xfrm>
                  <a:off x="1155780" y="1340768"/>
                  <a:ext cx="6440556" cy="4608512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직사각형 34"/>
                <p:cNvSpPr/>
                <p:nvPr/>
              </p:nvSpPr>
              <p:spPr>
                <a:xfrm>
                  <a:off x="899592" y="764704"/>
                  <a:ext cx="6912768" cy="360040"/>
                </a:xfrm>
                <a:prstGeom prst="rect">
                  <a:avLst/>
                </a:prstGeom>
                <a:solidFill>
                  <a:srgbClr val="50271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899592" y="793280"/>
                  <a:ext cx="691276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과외 수업</a:t>
                  </a:r>
                  <a:endParaRPr lang="ko-KR" altLang="en-US" sz="1400" b="1" dirty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928168" y="793848"/>
                  <a:ext cx="151216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 smtClean="0">
                      <a:solidFill>
                        <a:schemeClr val="bg1"/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3</a:t>
                  </a:r>
                  <a:r>
                    <a:rPr lang="ko-KR" altLang="en-US" sz="1400" dirty="0" smtClean="0">
                      <a:solidFill>
                        <a:schemeClr val="bg1"/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월 </a:t>
                  </a:r>
                  <a:r>
                    <a:rPr lang="en-US" altLang="ko-KR" sz="1400" dirty="0" smtClean="0">
                      <a:solidFill>
                        <a:schemeClr val="bg1"/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3</a:t>
                  </a:r>
                  <a:r>
                    <a:rPr lang="ko-KR" altLang="en-US" sz="1400" dirty="0" smtClean="0">
                      <a:solidFill>
                        <a:schemeClr val="bg1"/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주 주말</a:t>
                  </a:r>
                  <a:endParaRPr lang="ko-KR" altLang="en-US" sz="1400" dirty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899592" y="4653136"/>
                  <a:ext cx="6912768" cy="129614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75FFBD"/>
                    </a:gs>
                    <a:gs pos="30000">
                      <a:srgbClr val="A7FFD5">
                        <a:alpha val="95000"/>
                      </a:srgbClr>
                    </a:gs>
                    <a:gs pos="50000">
                      <a:srgbClr val="D9FFED">
                        <a:alpha val="95000"/>
                      </a:srgbClr>
                    </a:gs>
                    <a:gs pos="70000">
                      <a:srgbClr val="E5FFF3">
                        <a:alpha val="95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2811964" y="4947265"/>
                  <a:ext cx="335103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 smtClean="0">
                      <a:latin typeface="a카툰" pitchFamily="18" charset="-127"/>
                      <a:ea typeface="a카툰" pitchFamily="18" charset="-127"/>
                    </a:rPr>
                    <a:t>새로 시작하는 </a:t>
                  </a:r>
                  <a:endParaRPr lang="en-US" altLang="ko-KR" sz="2000" dirty="0" smtClean="0">
                    <a:latin typeface="a카툰" pitchFamily="18" charset="-127"/>
                    <a:ea typeface="a카툰" pitchFamily="18" charset="-127"/>
                  </a:endParaRPr>
                </a:p>
                <a:p>
                  <a:pPr algn="ctr"/>
                  <a:r>
                    <a:rPr lang="ko-KR" altLang="en-US" sz="2000" dirty="0" smtClean="0">
                      <a:latin typeface="a카툰" pitchFamily="18" charset="-127"/>
                      <a:ea typeface="a카툰" pitchFamily="18" charset="-127"/>
                    </a:rPr>
                    <a:t>과외선생님이야</a:t>
                  </a:r>
                  <a:r>
                    <a:rPr lang="en-US" altLang="ko-KR" sz="2000" dirty="0" smtClean="0">
                      <a:latin typeface="a카툰" pitchFamily="18" charset="-127"/>
                      <a:ea typeface="a카툰" pitchFamily="18" charset="-127"/>
                    </a:rPr>
                    <a:t> </a:t>
                  </a:r>
                  <a:r>
                    <a:rPr lang="ko-KR" altLang="en-US" sz="2000" dirty="0" smtClean="0">
                      <a:latin typeface="a카툰" pitchFamily="18" charset="-127"/>
                      <a:ea typeface="a카툰" pitchFamily="18" charset="-127"/>
                    </a:rPr>
                    <a:t>잘 부탁해</a:t>
                  </a:r>
                  <a:r>
                    <a:rPr lang="en-US" altLang="ko-KR" sz="2000" dirty="0" smtClean="0">
                      <a:latin typeface="a카툰" pitchFamily="18" charset="-127"/>
                      <a:ea typeface="a카툰" pitchFamily="18" charset="-127"/>
                    </a:rPr>
                    <a:t>!</a:t>
                  </a:r>
                </a:p>
              </p:txBody>
            </p:sp>
          </p:grpSp>
          <p:pic>
            <p:nvPicPr>
              <p:cNvPr id="31" name="Picture 4" descr="http://docs.blackberry.com/en/smartphone_users/deliverables/65992/kte1386967435034_en-us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359104" y="718096"/>
                <a:ext cx="432048" cy="432048"/>
              </a:xfrm>
              <a:prstGeom prst="rect">
                <a:avLst/>
              </a:prstGeom>
              <a:noFill/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971600" y="4501543"/>
              <a:ext cx="1584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latin typeface="a카툰" pitchFamily="18" charset="-127"/>
                  <a:ea typeface="a카툰" pitchFamily="18" charset="-127"/>
                </a:rPr>
                <a:t>서강준</a:t>
              </a:r>
              <a:r>
                <a:rPr lang="en-US" altLang="ko-KR" sz="3200" dirty="0" smtClean="0">
                  <a:latin typeface="a카툰" pitchFamily="18" charset="-127"/>
                  <a:ea typeface="a카툰" pitchFamily="18" charset="-127"/>
                </a:rPr>
                <a:t>(21)</a:t>
              </a:r>
              <a:endParaRPr lang="ko-KR" altLang="en-US" sz="3200" dirty="0">
                <a:latin typeface="a카툰" pitchFamily="18" charset="-127"/>
                <a:ea typeface="a카툰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43"/>
          <p:cNvGrpSpPr/>
          <p:nvPr/>
        </p:nvGrpSpPr>
        <p:grpSpPr>
          <a:xfrm>
            <a:off x="1148953" y="1366168"/>
            <a:ext cx="6912768" cy="5231184"/>
            <a:chOff x="899592" y="718096"/>
            <a:chExt cx="6912768" cy="5231184"/>
          </a:xfrm>
        </p:grpSpPr>
        <p:grpSp>
          <p:nvGrpSpPr>
            <p:cNvPr id="4" name="그룹 14"/>
            <p:cNvGrpSpPr/>
            <p:nvPr/>
          </p:nvGrpSpPr>
          <p:grpSpPr>
            <a:xfrm>
              <a:off x="899592" y="764704"/>
              <a:ext cx="6912768" cy="5184576"/>
              <a:chOff x="899592" y="764704"/>
              <a:chExt cx="6912768" cy="5184576"/>
            </a:xfrm>
          </p:grpSpPr>
          <p:pic>
            <p:nvPicPr>
              <p:cNvPr id="57" name="Picture 8" descr="C:\Users\user\Desktop\엄가\game\cafe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99592" y="764704"/>
                <a:ext cx="6912768" cy="5182993"/>
              </a:xfrm>
              <a:prstGeom prst="rect">
                <a:avLst/>
              </a:prstGeom>
              <a:noFill/>
            </p:spPr>
          </p:pic>
          <p:sp>
            <p:nvSpPr>
              <p:cNvPr id="58" name="직사각형 57"/>
              <p:cNvSpPr/>
              <p:nvPr/>
            </p:nvSpPr>
            <p:spPr>
              <a:xfrm>
                <a:off x="899592" y="764704"/>
                <a:ext cx="6912768" cy="518457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9" name="Picture 2" descr="C:\Users\user\Desktop\엄가\game\서강준_1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b="4638"/>
              <a:stretch>
                <a:fillRect/>
              </a:stretch>
            </p:blipFill>
            <p:spPr bwMode="auto">
              <a:xfrm>
                <a:off x="1155780" y="1340768"/>
                <a:ext cx="6440556" cy="4608512"/>
              </a:xfrm>
              <a:prstGeom prst="rect">
                <a:avLst/>
              </a:prstGeom>
              <a:noFill/>
            </p:spPr>
          </p:pic>
          <p:sp>
            <p:nvSpPr>
              <p:cNvPr id="60" name="직사각형 59"/>
              <p:cNvSpPr/>
              <p:nvPr/>
            </p:nvSpPr>
            <p:spPr>
              <a:xfrm>
                <a:off x="899592" y="764704"/>
                <a:ext cx="6912768" cy="360040"/>
              </a:xfrm>
              <a:prstGeom prst="rect">
                <a:avLst/>
              </a:prstGeom>
              <a:solidFill>
                <a:srgbClr val="5027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99592" y="793280"/>
                <a:ext cx="69127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과외 수업</a:t>
                </a:r>
                <a:endParaRPr lang="ko-KR" altLang="en-US" sz="14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928168" y="793848"/>
                <a:ext cx="15121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3</a:t>
                </a:r>
                <a:r>
                  <a:rPr lang="ko-KR" altLang="en-US" sz="1400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월 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3</a:t>
                </a:r>
                <a:r>
                  <a:rPr lang="ko-KR" altLang="en-US" sz="1400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주 주말</a:t>
                </a:r>
                <a:endParaRPr lang="ko-KR" altLang="en-US" sz="14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899592" y="4653136"/>
                <a:ext cx="6912768" cy="1296144"/>
              </a:xfrm>
              <a:prstGeom prst="rect">
                <a:avLst/>
              </a:prstGeom>
              <a:gradFill flip="none" rotWithShape="1">
                <a:gsLst>
                  <a:gs pos="0">
                    <a:srgbClr val="75FFBD"/>
                  </a:gs>
                  <a:gs pos="30000">
                    <a:srgbClr val="A7FFD5">
                      <a:alpha val="95000"/>
                    </a:srgbClr>
                  </a:gs>
                  <a:gs pos="50000">
                    <a:srgbClr val="D9FFED">
                      <a:alpha val="95000"/>
                    </a:srgbClr>
                  </a:gs>
                  <a:gs pos="70000">
                    <a:srgbClr val="E5FFF3">
                      <a:alpha val="9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894485" y="4984373"/>
                <a:ext cx="30534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smtClean="0">
                    <a:latin typeface="a카툰" pitchFamily="18" charset="-127"/>
                    <a:ea typeface="a카툰" pitchFamily="18" charset="-127"/>
                  </a:rPr>
                  <a:t>선생님이 미리 준비 해놓은 시간표는 이런데</a:t>
                </a:r>
                <a:r>
                  <a:rPr lang="en-US" altLang="ko-KR" sz="2000" dirty="0" smtClean="0">
                    <a:latin typeface="a카툰" pitchFamily="18" charset="-127"/>
                    <a:ea typeface="a카툰" pitchFamily="18" charset="-127"/>
                  </a:rPr>
                  <a:t>…</a:t>
                </a:r>
                <a:endParaRPr lang="ko-KR" altLang="en-US" sz="2000" dirty="0">
                  <a:latin typeface="a카툰" pitchFamily="18" charset="-127"/>
                  <a:ea typeface="a카툰" pitchFamily="18" charset="-127"/>
                </a:endParaRPr>
              </a:p>
            </p:txBody>
          </p:sp>
        </p:grpSp>
        <p:pic>
          <p:nvPicPr>
            <p:cNvPr id="56" name="Picture 4" descr="http://docs.blackberry.com/en/smartphone_users/deliverables/65992/kte1386967435034_en-us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359104" y="718096"/>
              <a:ext cx="432048" cy="432048"/>
            </a:xfrm>
            <a:prstGeom prst="rect">
              <a:avLst/>
            </a:prstGeom>
            <a:noFill/>
          </p:spPr>
        </p:pic>
      </p:grpSp>
      <p:grpSp>
        <p:nvGrpSpPr>
          <p:cNvPr id="33" name="그룹 32"/>
          <p:cNvGrpSpPr/>
          <p:nvPr/>
        </p:nvGrpSpPr>
        <p:grpSpPr>
          <a:xfrm>
            <a:off x="899592" y="3140968"/>
            <a:ext cx="3096344" cy="1224136"/>
            <a:chOff x="899592" y="3140968"/>
            <a:chExt cx="3096344" cy="1224136"/>
          </a:xfrm>
        </p:grpSpPr>
        <p:sp>
          <p:nvSpPr>
            <p:cNvPr id="21" name="하트 20"/>
            <p:cNvSpPr/>
            <p:nvPr/>
          </p:nvSpPr>
          <p:spPr>
            <a:xfrm>
              <a:off x="1847825" y="3140968"/>
              <a:ext cx="1224136" cy="1224136"/>
            </a:xfrm>
            <a:prstGeom prst="heart">
              <a:avLst/>
            </a:prstGeom>
            <a:gradFill>
              <a:gsLst>
                <a:gs pos="100000">
                  <a:srgbClr val="FF0066">
                    <a:alpha val="5000"/>
                  </a:srgbClr>
                </a:gs>
                <a:gs pos="50000">
                  <a:srgbClr val="FF0066">
                    <a:alpha val="50000"/>
                  </a:srgbClr>
                </a:gs>
                <a:gs pos="0">
                  <a:srgbClr val="FF006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카툰" pitchFamily="18" charset="-127"/>
                <a:ea typeface="a카툰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99592" y="3556572"/>
              <a:ext cx="309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a카툰" pitchFamily="18" charset="-127"/>
                  <a:ea typeface="a카툰" pitchFamily="18" charset="-127"/>
                </a:rPr>
                <a:t>학습 계획</a:t>
              </a:r>
              <a:endParaRPr lang="ko-KR" altLang="en-US" dirty="0">
                <a:latin typeface="a카툰" pitchFamily="18" charset="-127"/>
                <a:ea typeface="a카툰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220072" y="3149476"/>
            <a:ext cx="3096344" cy="1224136"/>
            <a:chOff x="5220072" y="3149476"/>
            <a:chExt cx="3096344" cy="1224136"/>
          </a:xfrm>
        </p:grpSpPr>
        <p:sp>
          <p:nvSpPr>
            <p:cNvPr id="22" name="하트 21"/>
            <p:cNvSpPr/>
            <p:nvPr/>
          </p:nvSpPr>
          <p:spPr>
            <a:xfrm>
              <a:off x="6189513" y="3149476"/>
              <a:ext cx="1224136" cy="1224136"/>
            </a:xfrm>
            <a:prstGeom prst="heart">
              <a:avLst/>
            </a:prstGeom>
            <a:gradFill>
              <a:gsLst>
                <a:gs pos="100000">
                  <a:srgbClr val="FF0066">
                    <a:alpha val="5000"/>
                  </a:srgbClr>
                </a:gs>
                <a:gs pos="50000">
                  <a:srgbClr val="FF0066">
                    <a:alpha val="50000"/>
                  </a:srgbClr>
                </a:gs>
                <a:gs pos="0">
                  <a:srgbClr val="FF006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20072" y="3560316"/>
              <a:ext cx="309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latin typeface="a카툰" pitchFamily="18" charset="-127"/>
                  <a:ea typeface="a카툰" pitchFamily="18" charset="-127"/>
                </a:rPr>
                <a:t>공부법</a:t>
              </a:r>
              <a:r>
                <a:rPr lang="ko-KR" altLang="en-US" dirty="0" smtClean="0">
                  <a:latin typeface="a카툰" pitchFamily="18" charset="-127"/>
                  <a:ea typeface="a카툰" pitchFamily="18" charset="-127"/>
                </a:rPr>
                <a:t> 관리</a:t>
              </a:r>
              <a:endParaRPr lang="ko-KR" altLang="en-US" dirty="0">
                <a:latin typeface="a카툰" pitchFamily="18" charset="-127"/>
                <a:ea typeface="a카툰" pitchFamily="18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220961" y="5149615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카툰" pitchFamily="18" charset="-127"/>
                <a:ea typeface="a카툰" pitchFamily="18" charset="-127"/>
              </a:rPr>
              <a:t>서강준</a:t>
            </a:r>
            <a:r>
              <a:rPr lang="en-US" altLang="ko-KR" sz="3200" dirty="0" smtClean="0">
                <a:latin typeface="a카툰" pitchFamily="18" charset="-127"/>
                <a:ea typeface="a카툰" pitchFamily="18" charset="-127"/>
              </a:rPr>
              <a:t>(21)</a:t>
            </a:r>
            <a:endParaRPr lang="ko-KR" altLang="en-US" sz="3200" dirty="0">
              <a:latin typeface="a카툰" pitchFamily="18" charset="-127"/>
              <a:ea typeface="a카툰" pitchFamily="18" charset="-127"/>
            </a:endParaRPr>
          </a:p>
        </p:txBody>
      </p:sp>
      <p:grpSp>
        <p:nvGrpSpPr>
          <p:cNvPr id="23" name="그룹 4"/>
          <p:cNvGrpSpPr/>
          <p:nvPr/>
        </p:nvGrpSpPr>
        <p:grpSpPr>
          <a:xfrm>
            <a:off x="0" y="631721"/>
            <a:ext cx="9144000" cy="276999"/>
            <a:chOff x="0" y="130920"/>
            <a:chExt cx="9144000" cy="276999"/>
          </a:xfrm>
        </p:grpSpPr>
        <p:sp>
          <p:nvSpPr>
            <p:cNvPr id="24" name="TextBox 23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337816" y="174352"/>
            <a:ext cx="1690738" cy="369900"/>
            <a:chOff x="337816" y="174352"/>
            <a:chExt cx="1690738" cy="369900"/>
          </a:xfrm>
        </p:grpSpPr>
        <p:sp>
          <p:nvSpPr>
            <p:cNvPr id="30" name="직사각형 29"/>
            <p:cNvSpPr/>
            <p:nvPr/>
          </p:nvSpPr>
          <p:spPr>
            <a:xfrm>
              <a:off x="827584" y="174352"/>
              <a:ext cx="1200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과외 수업</a:t>
              </a:r>
              <a:endParaRPr lang="en-US" altLang="ko-KR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37816" y="174920"/>
              <a:ext cx="4700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05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84152" y="217784"/>
              <a:ext cx="45719" cy="288032"/>
            </a:xfrm>
            <a:prstGeom prst="rect">
              <a:avLst/>
            </a:prstGeom>
            <a:solidFill>
              <a:srgbClr val="5027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"/>
          <p:cNvGrpSpPr/>
          <p:nvPr/>
        </p:nvGrpSpPr>
        <p:grpSpPr>
          <a:xfrm>
            <a:off x="0" y="631721"/>
            <a:ext cx="9144000" cy="276999"/>
            <a:chOff x="0" y="130920"/>
            <a:chExt cx="9144000" cy="276999"/>
          </a:xfrm>
        </p:grpSpPr>
        <p:sp>
          <p:nvSpPr>
            <p:cNvPr id="9" name="TextBox 8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337816" y="174352"/>
            <a:ext cx="1690738" cy="369900"/>
            <a:chOff x="337816" y="174352"/>
            <a:chExt cx="1690738" cy="369900"/>
          </a:xfrm>
        </p:grpSpPr>
        <p:sp>
          <p:nvSpPr>
            <p:cNvPr id="16" name="직사각형 15"/>
            <p:cNvSpPr/>
            <p:nvPr/>
          </p:nvSpPr>
          <p:spPr>
            <a:xfrm>
              <a:off x="827584" y="174352"/>
              <a:ext cx="1200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기대 효과</a:t>
              </a:r>
              <a:endParaRPr lang="en-US" altLang="ko-KR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7816" y="174920"/>
              <a:ext cx="4716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06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84152" y="217784"/>
              <a:ext cx="45719" cy="288032"/>
            </a:xfrm>
            <a:prstGeom prst="rect">
              <a:avLst/>
            </a:prstGeom>
            <a:solidFill>
              <a:srgbClr val="5027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456992" y="2276872"/>
            <a:ext cx="288000" cy="3297362"/>
          </a:xfrm>
          <a:prstGeom prst="rect">
            <a:avLst/>
          </a:prstGeom>
          <a:solidFill>
            <a:srgbClr val="75F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419767" y="1628800"/>
            <a:ext cx="360040" cy="4327172"/>
          </a:xfrm>
          <a:prstGeom prst="roundRect">
            <a:avLst>
              <a:gd name="adj" fmla="val 50000"/>
            </a:avLst>
          </a:prstGeom>
          <a:noFill/>
          <a:ln>
            <a:solidFill>
              <a:srgbClr val="75FF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하트 18"/>
          <p:cNvSpPr/>
          <p:nvPr/>
        </p:nvSpPr>
        <p:spPr>
          <a:xfrm>
            <a:off x="5076056" y="5275178"/>
            <a:ext cx="1080120" cy="1080120"/>
          </a:xfrm>
          <a:prstGeom prst="hear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44184" y="2276872"/>
            <a:ext cx="288000" cy="3362672"/>
          </a:xfrm>
          <a:prstGeom prst="rect">
            <a:avLst/>
          </a:prstGeom>
          <a:solidFill>
            <a:srgbClr val="75F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607173" y="1635428"/>
            <a:ext cx="360040" cy="4327172"/>
          </a:xfrm>
          <a:prstGeom prst="roundRect">
            <a:avLst>
              <a:gd name="adj" fmla="val 50000"/>
            </a:avLst>
          </a:prstGeom>
          <a:noFill/>
          <a:ln>
            <a:solidFill>
              <a:srgbClr val="75FF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2899792" y="5013176"/>
            <a:ext cx="1600200" cy="1600200"/>
            <a:chOff x="2944844" y="5085184"/>
            <a:chExt cx="1600200" cy="1600200"/>
          </a:xfrm>
        </p:grpSpPr>
        <p:pic>
          <p:nvPicPr>
            <p:cNvPr id="24" name="Picture 5" descr="C:\Users\user\Desktop\엄가\game.문화와 학문의 집합체\[제안]똥차가고 벤츠온다\15312894-human-head-with-exclamation-mark-symbol-on-white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44844" y="5085184"/>
              <a:ext cx="1600200" cy="1600200"/>
            </a:xfrm>
            <a:prstGeom prst="rect">
              <a:avLst/>
            </a:prstGeom>
            <a:noFill/>
          </p:spPr>
        </p:pic>
        <p:pic>
          <p:nvPicPr>
            <p:cNvPr id="10245" name="Picture 5" descr="C:\Users\user\Desktop\엄가\game.문화와 학문의 집합체\[제안]똥차가고 벤츠온다\15312894-human-head-with-exclamation-mark-symbol-on-white.jpg"/>
            <p:cNvPicPr>
              <a:picLocks noChangeAspect="1" noChangeArrowheads="1"/>
            </p:cNvPicPr>
            <p:nvPr/>
          </p:nvPicPr>
          <p:blipFill>
            <a:blip r:embed="rId2" cstate="print"/>
            <a:srcRect l="40499" t="13500" r="32501" b="23501"/>
            <a:stretch>
              <a:fillRect/>
            </a:stretch>
          </p:blipFill>
          <p:spPr bwMode="auto">
            <a:xfrm>
              <a:off x="3582940" y="5314371"/>
              <a:ext cx="432048" cy="1008112"/>
            </a:xfrm>
            <a:prstGeom prst="rect">
              <a:avLst/>
            </a:prstGeom>
            <a:noFill/>
          </p:spPr>
        </p:pic>
      </p:grpSp>
      <p:sp>
        <p:nvSpPr>
          <p:cNvPr id="26" name="TextBox 25"/>
          <p:cNvSpPr txBox="1"/>
          <p:nvPr/>
        </p:nvSpPr>
        <p:spPr>
          <a:xfrm>
            <a:off x="1115616" y="1772816"/>
            <a:ext cx="1420582" cy="369332"/>
          </a:xfrm>
          <a:prstGeom prst="rect">
            <a:avLst/>
          </a:prstGeom>
          <a:solidFill>
            <a:srgbClr val="75F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rPr>
              <a:t>신뢰도</a:t>
            </a:r>
            <a:endParaRPr lang="ko-KR" altLang="en-US" dirty="0">
              <a:solidFill>
                <a:srgbClr val="502710"/>
              </a:solidFill>
              <a:latin typeface="a블랙M" pitchFamily="18" charset="-127"/>
              <a:ea typeface="a블랙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32240" y="1772816"/>
            <a:ext cx="1420582" cy="369332"/>
          </a:xfrm>
          <a:prstGeom prst="rect">
            <a:avLst/>
          </a:prstGeom>
          <a:solidFill>
            <a:srgbClr val="75F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rPr>
              <a:t>호감도</a:t>
            </a:r>
            <a:endParaRPr lang="ko-KR" altLang="en-US" dirty="0">
              <a:solidFill>
                <a:srgbClr val="502710"/>
              </a:solidFill>
              <a:latin typeface="a블랙M" pitchFamily="18" charset="-127"/>
              <a:ea typeface="a블랙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2460479" y="1988840"/>
            <a:ext cx="4360489" cy="1415772"/>
            <a:chOff x="2604495" y="2060848"/>
            <a:chExt cx="4360489" cy="1415772"/>
          </a:xfrm>
        </p:grpSpPr>
        <p:sp>
          <p:nvSpPr>
            <p:cNvPr id="4" name="TextBox 3"/>
            <p:cNvSpPr txBox="1"/>
            <p:nvPr/>
          </p:nvSpPr>
          <p:spPr>
            <a:xfrm>
              <a:off x="2604495" y="2060848"/>
              <a:ext cx="4360489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rgbClr val="75FFBD"/>
                  </a:solidFill>
                  <a:latin typeface="a블랙B" pitchFamily="18" charset="-127"/>
                  <a:ea typeface="a블랙B" pitchFamily="18" charset="-127"/>
                </a:rPr>
                <a:t>04</a:t>
              </a:r>
            </a:p>
            <a:p>
              <a:pPr algn="ctr"/>
              <a:endParaRPr lang="en-US" altLang="ko-KR" sz="1000" dirty="0" smtClean="0">
                <a:solidFill>
                  <a:srgbClr val="75FFBD"/>
                </a:solidFill>
                <a:latin typeface="a블랙B" pitchFamily="18" charset="-127"/>
                <a:ea typeface="a블랙B" pitchFamily="18" charset="-127"/>
              </a:endParaRPr>
            </a:p>
            <a:p>
              <a:pPr algn="ctr"/>
              <a:r>
                <a:rPr lang="ko-KR" altLang="en-US" sz="440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75FFBD"/>
                  </a:solidFill>
                  <a:latin typeface="a블랙B" pitchFamily="18" charset="-127"/>
                  <a:ea typeface="a블랙B" pitchFamily="18" charset="-127"/>
                </a:rPr>
                <a:t>아이디어 구체화</a:t>
              </a:r>
              <a:endParaRPr lang="ko-KR" altLang="en-US" sz="4400" dirty="0">
                <a:ln>
                  <a:solidFill>
                    <a:sysClr val="windowText" lastClr="000000"/>
                  </a:solidFill>
                </a:ln>
                <a:solidFill>
                  <a:srgbClr val="75FFBD"/>
                </a:solidFill>
                <a:latin typeface="a블랙B" pitchFamily="18" charset="-127"/>
                <a:ea typeface="a블랙B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2771800" y="3457576"/>
              <a:ext cx="4032448" cy="0"/>
            </a:xfrm>
            <a:prstGeom prst="line">
              <a:avLst/>
            </a:prstGeom>
            <a:ln>
              <a:solidFill>
                <a:srgbClr val="75FF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://static.wixstatic.com/media/1c1c71_a8eff404c30945dbafedcfc4996747b2.gif_srz_400_400_75_22_0.50_1.20_0.00_gif_srz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98824" y="4077072"/>
            <a:ext cx="720080" cy="720080"/>
          </a:xfrm>
          <a:prstGeom prst="rect">
            <a:avLst/>
          </a:prstGeom>
          <a:noFill/>
        </p:spPr>
      </p:pic>
      <p:grpSp>
        <p:nvGrpSpPr>
          <p:cNvPr id="7" name="그룹 6"/>
          <p:cNvGrpSpPr/>
          <p:nvPr/>
        </p:nvGrpSpPr>
        <p:grpSpPr>
          <a:xfrm>
            <a:off x="0" y="130920"/>
            <a:ext cx="9144000" cy="276999"/>
            <a:chOff x="0" y="130920"/>
            <a:chExt cx="9144000" cy="276999"/>
          </a:xfrm>
        </p:grpSpPr>
        <p:sp>
          <p:nvSpPr>
            <p:cNvPr id="8" name="TextBox 7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631721"/>
            <a:ext cx="9144000" cy="276999"/>
            <a:chOff x="0" y="130920"/>
            <a:chExt cx="9144000" cy="276999"/>
          </a:xfrm>
        </p:grpSpPr>
        <p:sp>
          <p:nvSpPr>
            <p:cNvPr id="6" name="TextBox 5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11"/>
          <p:cNvGrpSpPr/>
          <p:nvPr/>
        </p:nvGrpSpPr>
        <p:grpSpPr>
          <a:xfrm>
            <a:off x="337816" y="174352"/>
            <a:ext cx="2383235" cy="369900"/>
            <a:chOff x="337816" y="174352"/>
            <a:chExt cx="2383235" cy="369900"/>
          </a:xfrm>
        </p:grpSpPr>
        <p:sp>
          <p:nvSpPr>
            <p:cNvPr id="10" name="직사각형 9"/>
            <p:cNvSpPr/>
            <p:nvPr/>
          </p:nvSpPr>
          <p:spPr>
            <a:xfrm>
              <a:off x="827584" y="174352"/>
              <a:ext cx="1893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아이디어 구체화</a:t>
              </a:r>
              <a:endParaRPr lang="en-US" altLang="ko-KR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7816" y="174920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01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84152" y="217784"/>
              <a:ext cx="45719" cy="288032"/>
            </a:xfrm>
            <a:prstGeom prst="rect">
              <a:avLst/>
            </a:prstGeom>
            <a:solidFill>
              <a:srgbClr val="5027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1125608"/>
            <a:ext cx="9144000" cy="5152125"/>
          </a:xfrm>
          <a:prstGeom prst="rect">
            <a:avLst/>
          </a:prstGeom>
        </p:spPr>
      </p:pic>
      <p:grpSp>
        <p:nvGrpSpPr>
          <p:cNvPr id="62" name="그룹 61"/>
          <p:cNvGrpSpPr/>
          <p:nvPr/>
        </p:nvGrpSpPr>
        <p:grpSpPr>
          <a:xfrm>
            <a:off x="5220072" y="1238683"/>
            <a:ext cx="3998605" cy="5686015"/>
            <a:chOff x="-794757" y="1124744"/>
            <a:chExt cx="3998605" cy="5686015"/>
          </a:xfrm>
        </p:grpSpPr>
        <p:grpSp>
          <p:nvGrpSpPr>
            <p:cNvPr id="63" name="그룹 62"/>
            <p:cNvGrpSpPr/>
            <p:nvPr/>
          </p:nvGrpSpPr>
          <p:grpSpPr>
            <a:xfrm>
              <a:off x="107504" y="1124744"/>
              <a:ext cx="3096344" cy="5686015"/>
              <a:chOff x="2987824" y="1069065"/>
              <a:chExt cx="3096344" cy="5686015"/>
            </a:xfrm>
          </p:grpSpPr>
          <p:grpSp>
            <p:nvGrpSpPr>
              <p:cNvPr id="67" name="그룹 66"/>
              <p:cNvGrpSpPr/>
              <p:nvPr/>
            </p:nvGrpSpPr>
            <p:grpSpPr>
              <a:xfrm>
                <a:off x="2987824" y="1069065"/>
                <a:ext cx="3096344" cy="5686015"/>
                <a:chOff x="2987824" y="1069065"/>
                <a:chExt cx="3096344" cy="5686015"/>
              </a:xfrm>
            </p:grpSpPr>
            <p:pic>
              <p:nvPicPr>
                <p:cNvPr id="70" name="Picture 2" descr="http://upload.wikimedia.org/wikipedia/commons/thumb/c/cf/Samsung_Galaxy_S5.png/220px-Samsung_Galaxy_S5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987824" y="1069065"/>
                  <a:ext cx="3096344" cy="5686015"/>
                </a:xfrm>
                <a:prstGeom prst="rect">
                  <a:avLst/>
                </a:prstGeom>
                <a:noFill/>
              </p:spPr>
            </p:pic>
            <p:pic>
              <p:nvPicPr>
                <p:cNvPr id="71" name="Picture 3" descr="C:\Users\user\Downloads\Screenshot_2015-01-12-09-38-01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275855" y="1671780"/>
                  <a:ext cx="2511279" cy="4464496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68" name="Picture 4" descr="C:\Users\user\Desktop\엄가\game.문화와 학문의 집합체\[제안]똥차가고 벤츠온다\지코.jp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325005" y="4149081"/>
                <a:ext cx="360040" cy="360040"/>
              </a:xfrm>
              <a:prstGeom prst="roundRect">
                <a:avLst/>
              </a:prstGeom>
              <a:noFill/>
            </p:spPr>
          </p:pic>
          <p:sp>
            <p:nvSpPr>
              <p:cNvPr id="69" name="TextBox 68"/>
              <p:cNvSpPr txBox="1"/>
              <p:nvPr/>
            </p:nvSpPr>
            <p:spPr>
              <a:xfrm>
                <a:off x="3658734" y="4151891"/>
                <a:ext cx="21018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b="1" dirty="0" smtClean="0">
                    <a:solidFill>
                      <a:schemeClr val="bg1">
                        <a:lumMod val="8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음악선생님</a:t>
                </a:r>
                <a:endParaRPr lang="en-US" altLang="ko-KR" sz="900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endParaRPr lang="en-US" altLang="ko-KR" sz="200" b="1" dirty="0" smtClean="0">
                  <a:solidFill>
                    <a:schemeClr val="bg1">
                      <a:lumMod val="75000"/>
                    </a:schemeClr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오늘의 숙제 </a:t>
                </a:r>
                <a:r>
                  <a:rPr lang="en-US" altLang="ko-KR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: </a:t>
                </a:r>
                <a:r>
                  <a:rPr lang="ko-KR" altLang="en-US" sz="700" dirty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 </a:t>
                </a:r>
                <a:r>
                  <a:rPr lang="ko-KR" altLang="en-US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수학 </a:t>
                </a:r>
                <a:r>
                  <a:rPr lang="en-US" altLang="ko-KR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10page ~20page, </a:t>
                </a:r>
                <a:r>
                  <a:rPr lang="ko-KR" altLang="en-US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수업태도</a:t>
                </a:r>
                <a:r>
                  <a:rPr lang="en-US" altLang="ko-KR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..</a:t>
                </a:r>
              </a:p>
            </p:txBody>
          </p:sp>
        </p:grpSp>
        <p:sp>
          <p:nvSpPr>
            <p:cNvPr id="64" name="타원 63"/>
            <p:cNvSpPr/>
            <p:nvPr/>
          </p:nvSpPr>
          <p:spPr>
            <a:xfrm>
              <a:off x="2627784" y="4333354"/>
              <a:ext cx="144000" cy="144000"/>
            </a:xfrm>
            <a:prstGeom prst="ellipse">
              <a:avLst/>
            </a:prstGeom>
            <a:solidFill>
              <a:srgbClr val="75F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5" name="직선 연결선 64"/>
            <p:cNvCxnSpPr/>
            <p:nvPr/>
          </p:nvCxnSpPr>
          <p:spPr>
            <a:xfrm>
              <a:off x="-311160" y="4276760"/>
              <a:ext cx="837327" cy="0"/>
            </a:xfrm>
            <a:prstGeom prst="line">
              <a:avLst/>
            </a:prstGeom>
            <a:ln>
              <a:solidFill>
                <a:srgbClr val="75FF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 flipH="1" flipV="1">
              <a:off x="-794757" y="4276760"/>
              <a:ext cx="482867" cy="3054"/>
            </a:xfrm>
            <a:prstGeom prst="line">
              <a:avLst/>
            </a:prstGeom>
            <a:ln>
              <a:solidFill>
                <a:srgbClr val="75FF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4182327" y="4096645"/>
            <a:ext cx="1420582" cy="369332"/>
          </a:xfrm>
          <a:prstGeom prst="rect">
            <a:avLst/>
          </a:prstGeom>
          <a:solidFill>
            <a:srgbClr val="75F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rPr>
              <a:t>시작화면</a:t>
            </a:r>
            <a:endParaRPr lang="ko-KR" altLang="en-US" dirty="0">
              <a:solidFill>
                <a:srgbClr val="502710"/>
              </a:solidFill>
              <a:latin typeface="a블랙M" pitchFamily="18" charset="-127"/>
              <a:ea typeface="a블랙M" pitchFamily="18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6348100" y="4318699"/>
            <a:ext cx="144000" cy="144000"/>
          </a:xfrm>
          <a:prstGeom prst="ellipse">
            <a:avLst/>
          </a:prstGeom>
          <a:solidFill>
            <a:srgbClr val="75F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50" y="1841398"/>
            <a:ext cx="2510024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5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631721"/>
            <a:ext cx="9144000" cy="276999"/>
            <a:chOff x="0" y="130920"/>
            <a:chExt cx="9144000" cy="276999"/>
          </a:xfrm>
        </p:grpSpPr>
        <p:sp>
          <p:nvSpPr>
            <p:cNvPr id="6" name="TextBox 5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11"/>
          <p:cNvGrpSpPr/>
          <p:nvPr/>
        </p:nvGrpSpPr>
        <p:grpSpPr>
          <a:xfrm>
            <a:off x="337816" y="174352"/>
            <a:ext cx="2383235" cy="369900"/>
            <a:chOff x="337816" y="174352"/>
            <a:chExt cx="2383235" cy="369900"/>
          </a:xfrm>
        </p:grpSpPr>
        <p:sp>
          <p:nvSpPr>
            <p:cNvPr id="10" name="직사각형 9"/>
            <p:cNvSpPr/>
            <p:nvPr/>
          </p:nvSpPr>
          <p:spPr>
            <a:xfrm>
              <a:off x="827584" y="174352"/>
              <a:ext cx="1893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아이디어 구체화</a:t>
              </a:r>
              <a:endParaRPr lang="en-US" altLang="ko-KR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7816" y="174920"/>
              <a:ext cx="4683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02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84152" y="217784"/>
              <a:ext cx="45719" cy="288032"/>
            </a:xfrm>
            <a:prstGeom prst="rect">
              <a:avLst/>
            </a:prstGeom>
            <a:solidFill>
              <a:srgbClr val="5027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894"/>
            <a:ext cx="9144000" cy="55511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705" y="941858"/>
            <a:ext cx="6492590" cy="803130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-36512" y="1124744"/>
            <a:ext cx="3744416" cy="5686015"/>
            <a:chOff x="107504" y="1124744"/>
            <a:chExt cx="3744416" cy="5686015"/>
          </a:xfrm>
        </p:grpSpPr>
        <p:grpSp>
          <p:nvGrpSpPr>
            <p:cNvPr id="37" name="그룹 36"/>
            <p:cNvGrpSpPr/>
            <p:nvPr/>
          </p:nvGrpSpPr>
          <p:grpSpPr>
            <a:xfrm>
              <a:off x="107504" y="1124744"/>
              <a:ext cx="3096344" cy="5686015"/>
              <a:chOff x="2987824" y="1069065"/>
              <a:chExt cx="3096344" cy="5686015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2987824" y="1069065"/>
                <a:ext cx="3096344" cy="5686015"/>
                <a:chOff x="2987824" y="1069065"/>
                <a:chExt cx="3096344" cy="5686015"/>
              </a:xfrm>
            </p:grpSpPr>
            <p:pic>
              <p:nvPicPr>
                <p:cNvPr id="60" name="Picture 2" descr="http://upload.wikimedia.org/wikipedia/commons/thumb/c/cf/Samsung_Galaxy_S5.png/220px-Samsung_Galaxy_S5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987824" y="1069065"/>
                  <a:ext cx="3096344" cy="5686015"/>
                </a:xfrm>
                <a:prstGeom prst="rect">
                  <a:avLst/>
                </a:prstGeom>
                <a:noFill/>
              </p:spPr>
            </p:pic>
            <p:pic>
              <p:nvPicPr>
                <p:cNvPr id="61" name="Picture 3" descr="C:\Users\user\Downloads\Screenshot_2015-01-12-09-38-01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3275855" y="1671780"/>
                  <a:ext cx="2511279" cy="4464496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58" name="Picture 4" descr="C:\Users\user\Desktop\엄가\game.문화와 학문의 집합체\[제안]똥차가고 벤츠온다\지코.jp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325005" y="4149081"/>
                <a:ext cx="360040" cy="360040"/>
              </a:xfrm>
              <a:prstGeom prst="roundRect">
                <a:avLst/>
              </a:prstGeom>
              <a:noFill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3658734" y="4151891"/>
                <a:ext cx="21018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b="1" dirty="0" smtClean="0">
                    <a:solidFill>
                      <a:schemeClr val="bg1">
                        <a:lumMod val="8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음악선생님</a:t>
                </a:r>
                <a:endParaRPr lang="en-US" altLang="ko-KR" sz="900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endParaRPr lang="en-US" altLang="ko-KR" sz="200" b="1" dirty="0" smtClean="0">
                  <a:solidFill>
                    <a:schemeClr val="bg1">
                      <a:lumMod val="75000"/>
                    </a:schemeClr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오늘의 숙제 </a:t>
                </a:r>
                <a:r>
                  <a:rPr lang="en-US" altLang="ko-KR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: </a:t>
                </a:r>
                <a:r>
                  <a:rPr lang="ko-KR" altLang="en-US" sz="700" dirty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 </a:t>
                </a:r>
                <a:r>
                  <a:rPr lang="ko-KR" altLang="en-US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수학 </a:t>
                </a:r>
                <a:r>
                  <a:rPr lang="en-US" altLang="ko-KR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10page ~20page, </a:t>
                </a:r>
                <a:r>
                  <a:rPr lang="ko-KR" altLang="en-US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수업태도</a:t>
                </a:r>
                <a:r>
                  <a:rPr lang="en-US" altLang="ko-KR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..</a:t>
                </a:r>
              </a:p>
            </p:txBody>
          </p:sp>
        </p:grpSp>
        <p:sp>
          <p:nvSpPr>
            <p:cNvPr id="38" name="타원 37"/>
            <p:cNvSpPr/>
            <p:nvPr/>
          </p:nvSpPr>
          <p:spPr>
            <a:xfrm>
              <a:off x="2627784" y="4333354"/>
              <a:ext cx="144000" cy="144000"/>
            </a:xfrm>
            <a:prstGeom prst="ellipse">
              <a:avLst/>
            </a:prstGeom>
            <a:solidFill>
              <a:srgbClr val="75F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2726561" y="4405581"/>
              <a:ext cx="837327" cy="0"/>
            </a:xfrm>
            <a:prstGeom prst="line">
              <a:avLst/>
            </a:prstGeom>
            <a:ln>
              <a:solidFill>
                <a:srgbClr val="75FF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 flipV="1">
              <a:off x="3563888" y="3822381"/>
              <a:ext cx="288032" cy="576064"/>
            </a:xfrm>
            <a:prstGeom prst="line">
              <a:avLst/>
            </a:prstGeom>
            <a:ln>
              <a:solidFill>
                <a:srgbClr val="75FF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2" name="개체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098636"/>
              </p:ext>
            </p:extLst>
          </p:nvPr>
        </p:nvGraphicFramePr>
        <p:xfrm>
          <a:off x="213355" y="1730885"/>
          <a:ext cx="2560637" cy="4461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Image" r:id="rId8" imgW="9523800" imgH="15111000" progId="Photoshop.Image.13">
                  <p:embed/>
                </p:oleObj>
              </mc:Choice>
              <mc:Fallback>
                <p:oleObj name="Image" r:id="rId8" imgW="9523800" imgH="151110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3355" y="1730885"/>
                        <a:ext cx="2560637" cy="4461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3164931" y="3452081"/>
            <a:ext cx="1420582" cy="646331"/>
          </a:xfrm>
          <a:prstGeom prst="rect">
            <a:avLst/>
          </a:prstGeom>
          <a:solidFill>
            <a:srgbClr val="75F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rPr>
              <a:t>과외선생님 찾기</a:t>
            </a:r>
            <a:endParaRPr lang="ko-KR" altLang="en-US" dirty="0">
              <a:solidFill>
                <a:srgbClr val="502710"/>
              </a:solidFill>
              <a:latin typeface="a블랙M" pitchFamily="18" charset="-127"/>
              <a:ea typeface="a블랙M" pitchFamily="18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2704070" y="4333354"/>
            <a:ext cx="144000" cy="144000"/>
          </a:xfrm>
          <a:prstGeom prst="ellipse">
            <a:avLst/>
          </a:prstGeom>
          <a:solidFill>
            <a:srgbClr val="75F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58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631721"/>
            <a:ext cx="9144000" cy="276999"/>
            <a:chOff x="0" y="130920"/>
            <a:chExt cx="9144000" cy="276999"/>
          </a:xfrm>
        </p:grpSpPr>
        <p:sp>
          <p:nvSpPr>
            <p:cNvPr id="6" name="TextBox 5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11"/>
          <p:cNvGrpSpPr/>
          <p:nvPr/>
        </p:nvGrpSpPr>
        <p:grpSpPr>
          <a:xfrm>
            <a:off x="337816" y="174352"/>
            <a:ext cx="2383235" cy="369900"/>
            <a:chOff x="337816" y="174352"/>
            <a:chExt cx="2383235" cy="369900"/>
          </a:xfrm>
        </p:grpSpPr>
        <p:sp>
          <p:nvSpPr>
            <p:cNvPr id="10" name="직사각형 9"/>
            <p:cNvSpPr/>
            <p:nvPr/>
          </p:nvSpPr>
          <p:spPr>
            <a:xfrm>
              <a:off x="827584" y="174352"/>
              <a:ext cx="1893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아이디어 구체화</a:t>
              </a:r>
              <a:endParaRPr lang="en-US" altLang="ko-KR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7816" y="174920"/>
              <a:ext cx="4683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03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84152" y="217784"/>
              <a:ext cx="45719" cy="288032"/>
            </a:xfrm>
            <a:prstGeom prst="rect">
              <a:avLst/>
            </a:prstGeom>
            <a:solidFill>
              <a:srgbClr val="5027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3973098" y="1124744"/>
            <a:ext cx="4775366" cy="5686015"/>
            <a:chOff x="107504" y="1124744"/>
            <a:chExt cx="4775366" cy="5686015"/>
          </a:xfrm>
        </p:grpSpPr>
        <p:pic>
          <p:nvPicPr>
            <p:cNvPr id="53250" name="Picture 2" descr="http://upload.wikimedia.org/wikipedia/commons/thumb/c/cf/Samsung_Galaxy_S5.png/220px-Samsung_Galaxy_S5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504" y="1124744"/>
              <a:ext cx="3096344" cy="5686015"/>
            </a:xfrm>
            <a:prstGeom prst="rect">
              <a:avLst/>
            </a:prstGeom>
            <a:noFill/>
          </p:spPr>
        </p:pic>
        <p:sp>
          <p:nvSpPr>
            <p:cNvPr id="18" name="타원 17"/>
            <p:cNvSpPr/>
            <p:nvPr/>
          </p:nvSpPr>
          <p:spPr>
            <a:xfrm>
              <a:off x="2627784" y="4333354"/>
              <a:ext cx="144000" cy="144000"/>
            </a:xfrm>
            <a:prstGeom prst="ellipse">
              <a:avLst/>
            </a:prstGeom>
            <a:solidFill>
              <a:srgbClr val="75F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2726561" y="4405581"/>
              <a:ext cx="837327" cy="0"/>
            </a:xfrm>
            <a:prstGeom prst="line">
              <a:avLst/>
            </a:prstGeom>
            <a:ln>
              <a:solidFill>
                <a:srgbClr val="75FF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V="1">
              <a:off x="3563888" y="3822381"/>
              <a:ext cx="288032" cy="576064"/>
            </a:xfrm>
            <a:prstGeom prst="line">
              <a:avLst/>
            </a:prstGeom>
            <a:ln>
              <a:solidFill>
                <a:srgbClr val="75FF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3462288" y="3475608"/>
              <a:ext cx="1420582" cy="369332"/>
            </a:xfrm>
            <a:prstGeom prst="rect">
              <a:avLst/>
            </a:prstGeom>
            <a:solidFill>
              <a:srgbClr val="75FFB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과외 현황</a:t>
              </a:r>
              <a:endParaRPr lang="ko-KR" altLang="en-US" dirty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</p:grpSp>
      <p:cxnSp>
        <p:nvCxnSpPr>
          <p:cNvPr id="42" name="직선 연결선 41"/>
          <p:cNvCxnSpPr/>
          <p:nvPr/>
        </p:nvCxnSpPr>
        <p:spPr>
          <a:xfrm>
            <a:off x="3829082" y="1448379"/>
            <a:ext cx="0" cy="5112568"/>
          </a:xfrm>
          <a:prstGeom prst="line">
            <a:avLst/>
          </a:prstGeom>
          <a:ln>
            <a:gradFill flip="none" rotWithShape="1">
              <a:gsLst>
                <a:gs pos="0">
                  <a:srgbClr val="75FFBD"/>
                </a:gs>
                <a:gs pos="50000">
                  <a:srgbClr val="75FFBD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665506" y="4004663"/>
            <a:ext cx="12041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학부모에게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필요한 내용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쉽고 빠르게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파악하는데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초점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3528" y="2420888"/>
            <a:ext cx="1422000" cy="369332"/>
          </a:xfrm>
          <a:prstGeom prst="rect">
            <a:avLst/>
          </a:prstGeom>
          <a:solidFill>
            <a:srgbClr val="75F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rPr>
              <a:t>선생님 관리</a:t>
            </a:r>
            <a:endParaRPr lang="ko-KR" altLang="en-US" dirty="0">
              <a:solidFill>
                <a:srgbClr val="502710"/>
              </a:solidFill>
              <a:latin typeface="a블랙M" pitchFamily="18" charset="-127"/>
              <a:ea typeface="a블랙M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3528" y="4332446"/>
            <a:ext cx="1422000" cy="369332"/>
          </a:xfrm>
          <a:prstGeom prst="rect">
            <a:avLst/>
          </a:prstGeom>
          <a:solidFill>
            <a:srgbClr val="75F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rPr>
              <a:t>학생 관리</a:t>
            </a:r>
            <a:endParaRPr lang="ko-KR" altLang="en-US" dirty="0">
              <a:solidFill>
                <a:srgbClr val="502710"/>
              </a:solidFill>
              <a:latin typeface="a블랙M" pitchFamily="18" charset="-127"/>
              <a:ea typeface="a블랙M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0547" y="2862228"/>
            <a:ext cx="2339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현재 선생님에 대한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정보 및 필요한 기능 제공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3391" y="4830251"/>
            <a:ext cx="2281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학부모가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학생을 관리할 수 있도록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편리한 기능 제공</a:t>
            </a:r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0" y="1268760"/>
            <a:ext cx="1475656" cy="461665"/>
            <a:chOff x="0" y="1268760"/>
            <a:chExt cx="1475656" cy="461665"/>
          </a:xfrm>
        </p:grpSpPr>
        <p:sp>
          <p:nvSpPr>
            <p:cNvPr id="48" name="TextBox 47"/>
            <p:cNvSpPr txBox="1"/>
            <p:nvPr/>
          </p:nvSpPr>
          <p:spPr>
            <a:xfrm>
              <a:off x="0" y="1268760"/>
              <a:ext cx="1165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i="1" dirty="0" err="1" smtClean="0">
                  <a:solidFill>
                    <a:srgbClr val="FF0066"/>
                  </a:solidFill>
                  <a:latin typeface="a블랙M" pitchFamily="18" charset="-127"/>
                  <a:ea typeface="a블랙M" pitchFamily="18" charset="-127"/>
                </a:rPr>
                <a:t>INside</a:t>
              </a:r>
              <a:endParaRPr lang="ko-KR" altLang="en-US" sz="2400" i="1" dirty="0">
                <a:solidFill>
                  <a:srgbClr val="FF0066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0" y="1700808"/>
              <a:ext cx="1475656" cy="0"/>
            </a:xfrm>
            <a:prstGeom prst="line">
              <a:avLst/>
            </a:prstGeom>
            <a:ln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/>
          <p:cNvGrpSpPr/>
          <p:nvPr/>
        </p:nvGrpSpPr>
        <p:grpSpPr>
          <a:xfrm>
            <a:off x="7665506" y="1271801"/>
            <a:ext cx="1475656" cy="461665"/>
            <a:chOff x="0" y="1268760"/>
            <a:chExt cx="1475656" cy="461665"/>
          </a:xfrm>
        </p:grpSpPr>
        <p:sp>
          <p:nvSpPr>
            <p:cNvPr id="53" name="TextBox 52"/>
            <p:cNvSpPr txBox="1"/>
            <p:nvPr/>
          </p:nvSpPr>
          <p:spPr>
            <a:xfrm>
              <a:off x="0" y="1268760"/>
              <a:ext cx="14520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400" i="1" dirty="0" err="1" smtClean="0">
                  <a:solidFill>
                    <a:srgbClr val="FF0066"/>
                  </a:solidFill>
                  <a:latin typeface="a블랙M" pitchFamily="18" charset="-127"/>
                  <a:ea typeface="a블랙M" pitchFamily="18" charset="-127"/>
                </a:rPr>
                <a:t>OUTside</a:t>
              </a:r>
              <a:endParaRPr lang="ko-KR" altLang="en-US" sz="2400" i="1" dirty="0">
                <a:solidFill>
                  <a:srgbClr val="FF0066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0" y="1700808"/>
              <a:ext cx="1475656" cy="0"/>
            </a:xfrm>
            <a:prstGeom prst="line">
              <a:avLst/>
            </a:prstGeom>
            <a:ln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2816"/>
            <a:ext cx="2452888" cy="4362871"/>
          </a:xfrm>
          <a:prstGeom prst="rect">
            <a:avLst/>
          </a:prstGeom>
        </p:spPr>
      </p:pic>
      <p:sp>
        <p:nvSpPr>
          <p:cNvPr id="55" name="타원 54"/>
          <p:cNvSpPr/>
          <p:nvPr/>
        </p:nvSpPr>
        <p:spPr>
          <a:xfrm>
            <a:off x="6650076" y="4333354"/>
            <a:ext cx="144000" cy="144000"/>
          </a:xfrm>
          <a:prstGeom prst="ellipse">
            <a:avLst/>
          </a:prstGeom>
          <a:solidFill>
            <a:srgbClr val="75F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2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631721"/>
            <a:ext cx="9144000" cy="276999"/>
            <a:chOff x="0" y="130920"/>
            <a:chExt cx="9144000" cy="276999"/>
          </a:xfrm>
        </p:grpSpPr>
        <p:sp>
          <p:nvSpPr>
            <p:cNvPr id="6" name="TextBox 5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11"/>
          <p:cNvGrpSpPr/>
          <p:nvPr/>
        </p:nvGrpSpPr>
        <p:grpSpPr>
          <a:xfrm>
            <a:off x="337816" y="174352"/>
            <a:ext cx="2383235" cy="369900"/>
            <a:chOff x="337816" y="174352"/>
            <a:chExt cx="2383235" cy="369900"/>
          </a:xfrm>
        </p:grpSpPr>
        <p:sp>
          <p:nvSpPr>
            <p:cNvPr id="10" name="직사각형 9"/>
            <p:cNvSpPr/>
            <p:nvPr/>
          </p:nvSpPr>
          <p:spPr>
            <a:xfrm>
              <a:off x="827584" y="174352"/>
              <a:ext cx="1893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아이디어 구체화</a:t>
              </a:r>
              <a:endParaRPr lang="en-US" altLang="ko-KR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7816" y="174920"/>
              <a:ext cx="4796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04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84152" y="217784"/>
              <a:ext cx="45719" cy="288032"/>
            </a:xfrm>
            <a:prstGeom prst="rect">
              <a:avLst/>
            </a:prstGeom>
            <a:solidFill>
              <a:srgbClr val="5027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29592"/>
            <a:ext cx="5333426" cy="6858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20272" y="2852936"/>
            <a:ext cx="1420582" cy="646331"/>
          </a:xfrm>
          <a:prstGeom prst="rect">
            <a:avLst/>
          </a:prstGeom>
          <a:solidFill>
            <a:srgbClr val="75F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rPr>
              <a:t>과외선생님 정보</a:t>
            </a:r>
            <a:endParaRPr lang="ko-KR" altLang="en-US" dirty="0">
              <a:solidFill>
                <a:srgbClr val="502710"/>
              </a:solidFill>
              <a:latin typeface="a블랙M" pitchFamily="18" charset="-127"/>
              <a:ea typeface="a블랙M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940152" y="3861048"/>
            <a:ext cx="144000" cy="144000"/>
          </a:xfrm>
          <a:prstGeom prst="ellipse">
            <a:avLst/>
          </a:prstGeom>
          <a:solidFill>
            <a:srgbClr val="75F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50573" y="3933056"/>
            <a:ext cx="837327" cy="0"/>
          </a:xfrm>
          <a:prstGeom prst="line">
            <a:avLst/>
          </a:prstGeom>
          <a:ln>
            <a:solidFill>
              <a:srgbClr val="75FF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887900" y="3349856"/>
            <a:ext cx="288032" cy="576064"/>
          </a:xfrm>
          <a:prstGeom prst="line">
            <a:avLst/>
          </a:prstGeom>
          <a:ln>
            <a:solidFill>
              <a:srgbClr val="75FF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96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30920"/>
            <a:ext cx="9144000" cy="276999"/>
            <a:chOff x="0" y="130920"/>
            <a:chExt cx="9144000" cy="276999"/>
          </a:xfrm>
        </p:grpSpPr>
        <p:sp>
          <p:nvSpPr>
            <p:cNvPr id="3" name="TextBox 2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1835696" y="3212976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solidFill>
                  <a:srgbClr val="75FFBD"/>
                </a:solidFill>
                <a:latin typeface="a블랙B" pitchFamily="18" charset="-127"/>
                <a:ea typeface="a블랙B" pitchFamily="18" charset="-127"/>
              </a:rPr>
              <a:t>INDEX</a:t>
            </a:r>
            <a:endParaRPr lang="ko-KR" altLang="en-US" sz="2400" dirty="0">
              <a:ln>
                <a:solidFill>
                  <a:schemeClr val="tx1"/>
                </a:solidFill>
              </a:ln>
              <a:solidFill>
                <a:srgbClr val="75FFBD"/>
              </a:solidFill>
              <a:latin typeface="a블랙B" pitchFamily="18" charset="-127"/>
              <a:ea typeface="a블랙B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893416" y="3645024"/>
            <a:ext cx="936104" cy="0"/>
          </a:xfrm>
          <a:prstGeom prst="line">
            <a:avLst/>
          </a:prstGeom>
          <a:ln>
            <a:solidFill>
              <a:srgbClr val="75FF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4292939" y="980728"/>
            <a:ext cx="2541539" cy="5355312"/>
            <a:chOff x="4427984" y="1196752"/>
            <a:chExt cx="2541539" cy="5355312"/>
          </a:xfrm>
        </p:grpSpPr>
        <p:grpSp>
          <p:nvGrpSpPr>
            <p:cNvPr id="18" name="그룹 17"/>
            <p:cNvGrpSpPr/>
            <p:nvPr/>
          </p:nvGrpSpPr>
          <p:grpSpPr>
            <a:xfrm>
              <a:off x="4427984" y="1196752"/>
              <a:ext cx="2541539" cy="5355312"/>
              <a:chOff x="4427984" y="1679897"/>
              <a:chExt cx="2541539" cy="535531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076056" y="1679897"/>
                <a:ext cx="1893467" cy="53553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502710"/>
                    </a:solidFill>
                    <a:latin typeface="a블랙M" pitchFamily="18" charset="-127"/>
                    <a:ea typeface="a블랙M" pitchFamily="18" charset="-127"/>
                  </a:rPr>
                  <a:t>프로젝트</a:t>
                </a:r>
                <a:r>
                  <a:rPr lang="ko-KR" altLang="en-US" dirty="0" smtClean="0">
                    <a:solidFill>
                      <a:srgbClr val="502710"/>
                    </a:solidFill>
                    <a:latin typeface="a블랙M" pitchFamily="18" charset="-127"/>
                    <a:ea typeface="a블랙M" pitchFamily="18" charset="-127"/>
                  </a:rPr>
                  <a:t> </a:t>
                </a:r>
                <a:r>
                  <a:rPr lang="ko-KR" altLang="en-US" dirty="0" smtClean="0">
                    <a:solidFill>
                      <a:srgbClr val="502710"/>
                    </a:solidFill>
                    <a:latin typeface="a블랙M" pitchFamily="18" charset="-127"/>
                    <a:ea typeface="a블랙M" pitchFamily="18" charset="-127"/>
                  </a:rPr>
                  <a:t>소개</a:t>
                </a:r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r>
                  <a:rPr lang="ko-KR" altLang="en-US" dirty="0" err="1" smtClean="0">
                    <a:solidFill>
                      <a:srgbClr val="502710"/>
                    </a:solidFill>
                    <a:latin typeface="a블랙M" pitchFamily="18" charset="-127"/>
                    <a:ea typeface="a블랙M" pitchFamily="18" charset="-127"/>
                  </a:rPr>
                  <a:t>스토리텔링</a:t>
                </a:r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r>
                  <a:rPr lang="ko-KR" altLang="en-US" dirty="0" smtClean="0">
                    <a:solidFill>
                      <a:srgbClr val="502710"/>
                    </a:solidFill>
                    <a:latin typeface="a블랙M" pitchFamily="18" charset="-127"/>
                    <a:ea typeface="a블랙M" pitchFamily="18" charset="-127"/>
                  </a:rPr>
                  <a:t>과외 시스템</a:t>
                </a:r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r>
                  <a:rPr lang="ko-KR" altLang="en-US" dirty="0" smtClean="0">
                    <a:solidFill>
                      <a:srgbClr val="502710"/>
                    </a:solidFill>
                    <a:latin typeface="a블랙M" pitchFamily="18" charset="-127"/>
                    <a:ea typeface="a블랙M" pitchFamily="18" charset="-127"/>
                  </a:rPr>
                  <a:t>아이디어 구체화</a:t>
                </a:r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r>
                  <a:rPr lang="ko-KR" altLang="en-US" dirty="0" smtClean="0">
                    <a:solidFill>
                      <a:srgbClr val="502710"/>
                    </a:solidFill>
                    <a:latin typeface="a블랙M" pitchFamily="18" charset="-127"/>
                    <a:ea typeface="a블랙M" pitchFamily="18" charset="-127"/>
                  </a:rPr>
                  <a:t>추가 시스템</a:t>
                </a:r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r>
                  <a:rPr lang="ko-KR" altLang="en-US" dirty="0" smtClean="0">
                    <a:solidFill>
                      <a:srgbClr val="502710"/>
                    </a:solidFill>
                    <a:latin typeface="a블랙M" pitchFamily="18" charset="-127"/>
                    <a:ea typeface="a블랙M" pitchFamily="18" charset="-127"/>
                  </a:rPr>
                  <a:t>수익 모델</a:t>
                </a:r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r>
                  <a:rPr lang="en-US" altLang="ko-KR" dirty="0" smtClean="0">
                    <a:solidFill>
                      <a:srgbClr val="502710"/>
                    </a:solidFill>
                    <a:latin typeface="a블랙M" pitchFamily="18" charset="-127"/>
                    <a:ea typeface="a블랙M" pitchFamily="18" charset="-127"/>
                  </a:rPr>
                  <a:t>Q &amp; A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27984" y="1679897"/>
                <a:ext cx="479618" cy="53553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502710"/>
                    </a:solidFill>
                    <a:latin typeface="a블랙M" pitchFamily="18" charset="-127"/>
                    <a:ea typeface="a블랙M" pitchFamily="18" charset="-127"/>
                  </a:rPr>
                  <a:t>01</a:t>
                </a: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r>
                  <a:rPr lang="en-US" altLang="ko-KR" dirty="0" smtClean="0">
                    <a:solidFill>
                      <a:srgbClr val="502710"/>
                    </a:solidFill>
                    <a:latin typeface="a블랙M" pitchFamily="18" charset="-127"/>
                    <a:ea typeface="a블랙M" pitchFamily="18" charset="-127"/>
                  </a:rPr>
                  <a:t>02</a:t>
                </a: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r>
                  <a:rPr lang="en-US" altLang="ko-KR" dirty="0" smtClean="0">
                    <a:solidFill>
                      <a:srgbClr val="502710"/>
                    </a:solidFill>
                    <a:latin typeface="a블랙M" pitchFamily="18" charset="-127"/>
                    <a:ea typeface="a블랙M" pitchFamily="18" charset="-127"/>
                  </a:rPr>
                  <a:t>03</a:t>
                </a: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r>
                  <a:rPr lang="en-US" altLang="ko-KR" dirty="0" smtClean="0">
                    <a:solidFill>
                      <a:srgbClr val="502710"/>
                    </a:solidFill>
                    <a:latin typeface="a블랙M" pitchFamily="18" charset="-127"/>
                    <a:ea typeface="a블랙M" pitchFamily="18" charset="-127"/>
                  </a:rPr>
                  <a:t>04</a:t>
                </a: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r>
                  <a:rPr lang="en-US" altLang="ko-KR" dirty="0" smtClean="0">
                    <a:solidFill>
                      <a:srgbClr val="502710"/>
                    </a:solidFill>
                    <a:latin typeface="a블랙M" pitchFamily="18" charset="-127"/>
                    <a:ea typeface="a블랙M" pitchFamily="18" charset="-127"/>
                  </a:rPr>
                  <a:t>05</a:t>
                </a: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r>
                  <a:rPr lang="en-US" altLang="ko-KR" dirty="0" smtClean="0">
                    <a:solidFill>
                      <a:srgbClr val="502710"/>
                    </a:solidFill>
                    <a:latin typeface="a블랙M" pitchFamily="18" charset="-127"/>
                    <a:ea typeface="a블랙M" pitchFamily="18" charset="-127"/>
                  </a:rPr>
                  <a:t>06</a:t>
                </a: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endPara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endParaRPr>
              </a:p>
              <a:p>
                <a:r>
                  <a:rPr lang="en-US" altLang="ko-KR" dirty="0" smtClean="0">
                    <a:solidFill>
                      <a:srgbClr val="502710"/>
                    </a:solidFill>
                    <a:latin typeface="a블랙M" pitchFamily="18" charset="-127"/>
                    <a:ea typeface="a블랙M" pitchFamily="18" charset="-127"/>
                  </a:rPr>
                  <a:t>07</a:t>
                </a: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4932040" y="1731288"/>
                <a:ext cx="45719" cy="288032"/>
              </a:xfrm>
              <a:prstGeom prst="rect">
                <a:avLst/>
              </a:prstGeom>
              <a:solidFill>
                <a:srgbClr val="5027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932040" y="2557284"/>
                <a:ext cx="45719" cy="288032"/>
              </a:xfrm>
              <a:prstGeom prst="rect">
                <a:avLst/>
              </a:prstGeom>
              <a:solidFill>
                <a:srgbClr val="5027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932040" y="3379852"/>
                <a:ext cx="45719" cy="288032"/>
              </a:xfrm>
              <a:prstGeom prst="rect">
                <a:avLst/>
              </a:prstGeom>
              <a:solidFill>
                <a:srgbClr val="5027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4932040" y="4213468"/>
                <a:ext cx="45719" cy="288032"/>
              </a:xfrm>
              <a:prstGeom prst="rect">
                <a:avLst/>
              </a:prstGeom>
              <a:solidFill>
                <a:srgbClr val="5027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932040" y="5020796"/>
                <a:ext cx="45719" cy="288032"/>
              </a:xfrm>
              <a:prstGeom prst="rect">
                <a:avLst/>
              </a:prstGeom>
              <a:solidFill>
                <a:srgbClr val="5027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4932040" y="5354928"/>
              <a:ext cx="45719" cy="288032"/>
            </a:xfrm>
            <a:prstGeom prst="rect">
              <a:avLst/>
            </a:prstGeom>
            <a:solidFill>
              <a:srgbClr val="5027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932040" y="6181633"/>
              <a:ext cx="45719" cy="288032"/>
            </a:xfrm>
            <a:prstGeom prst="rect">
              <a:avLst/>
            </a:prstGeom>
            <a:solidFill>
              <a:srgbClr val="5027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4" descr="https://encrypted-tbn1.gstatic.com/images?q=tbn:ANd9GcRyoqhI6qwKsYyVP5aOdqe0rd0j4aD0BCOP4iKDQ_EktAvyqZw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0970" y="3971156"/>
            <a:ext cx="1584176" cy="959276"/>
          </a:xfrm>
          <a:prstGeom prst="rect">
            <a:avLst/>
          </a:prstGeom>
          <a:noFill/>
        </p:spPr>
      </p:pic>
      <p:grpSp>
        <p:nvGrpSpPr>
          <p:cNvPr id="2" name="그룹 6"/>
          <p:cNvGrpSpPr/>
          <p:nvPr/>
        </p:nvGrpSpPr>
        <p:grpSpPr>
          <a:xfrm>
            <a:off x="3137748" y="1988840"/>
            <a:ext cx="3005952" cy="1415772"/>
            <a:chOff x="3281764" y="2060848"/>
            <a:chExt cx="3005952" cy="1415772"/>
          </a:xfrm>
        </p:grpSpPr>
        <p:sp>
          <p:nvSpPr>
            <p:cNvPr id="4" name="TextBox 3"/>
            <p:cNvSpPr txBox="1"/>
            <p:nvPr/>
          </p:nvSpPr>
          <p:spPr>
            <a:xfrm>
              <a:off x="3281764" y="2060848"/>
              <a:ext cx="3005952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rgbClr val="75FFBD"/>
                  </a:solidFill>
                  <a:latin typeface="a블랙B" pitchFamily="18" charset="-127"/>
                  <a:ea typeface="a블랙B" pitchFamily="18" charset="-127"/>
                </a:rPr>
                <a:t>05</a:t>
              </a:r>
            </a:p>
            <a:p>
              <a:pPr algn="ctr"/>
              <a:endParaRPr lang="en-US" altLang="ko-KR" sz="1000" dirty="0" smtClean="0">
                <a:solidFill>
                  <a:srgbClr val="75FFBD"/>
                </a:solidFill>
                <a:latin typeface="a블랙B" pitchFamily="18" charset="-127"/>
                <a:ea typeface="a블랙B" pitchFamily="18" charset="-127"/>
              </a:endParaRPr>
            </a:p>
            <a:p>
              <a:pPr algn="ctr"/>
              <a:r>
                <a:rPr lang="ko-KR" altLang="en-US" sz="440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75FFBD"/>
                  </a:solidFill>
                  <a:latin typeface="a블랙B" pitchFamily="18" charset="-127"/>
                  <a:ea typeface="a블랙B" pitchFamily="18" charset="-127"/>
                </a:rPr>
                <a:t>추가시스템</a:t>
              </a:r>
              <a:endParaRPr lang="ko-KR" altLang="en-US" sz="4400" dirty="0">
                <a:ln>
                  <a:solidFill>
                    <a:sysClr val="windowText" lastClr="000000"/>
                  </a:solidFill>
                </a:ln>
                <a:solidFill>
                  <a:srgbClr val="75FFBD"/>
                </a:solidFill>
                <a:latin typeface="a블랙B" pitchFamily="18" charset="-127"/>
                <a:ea typeface="a블랙B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419872" y="3457576"/>
              <a:ext cx="2736304" cy="0"/>
            </a:xfrm>
            <a:prstGeom prst="line">
              <a:avLst/>
            </a:prstGeom>
            <a:ln>
              <a:solidFill>
                <a:srgbClr val="75FF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4" name="AutoShape 6"/>
          <p:cNvSpPr>
            <a:spLocks noChangeAspect="1" noChangeArrowheads="1" noTextEdit="1"/>
          </p:cNvSpPr>
          <p:nvPr/>
        </p:nvSpPr>
        <p:spPr bwMode="auto">
          <a:xfrm>
            <a:off x="6084888" y="1052513"/>
            <a:ext cx="1779587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0" y="130920"/>
            <a:ext cx="9144000" cy="276999"/>
            <a:chOff x="0" y="130920"/>
            <a:chExt cx="9144000" cy="276999"/>
          </a:xfrm>
        </p:grpSpPr>
        <p:sp>
          <p:nvSpPr>
            <p:cNvPr id="12" name="TextBox 11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631721"/>
            <a:ext cx="9144000" cy="276999"/>
            <a:chOff x="0" y="130920"/>
            <a:chExt cx="9144000" cy="276999"/>
          </a:xfrm>
        </p:grpSpPr>
        <p:sp>
          <p:nvSpPr>
            <p:cNvPr id="6" name="TextBox 5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11"/>
          <p:cNvGrpSpPr/>
          <p:nvPr/>
        </p:nvGrpSpPr>
        <p:grpSpPr>
          <a:xfrm>
            <a:off x="337816" y="174352"/>
            <a:ext cx="1828596" cy="369900"/>
            <a:chOff x="337816" y="174352"/>
            <a:chExt cx="1828596" cy="369900"/>
          </a:xfrm>
        </p:grpSpPr>
        <p:sp>
          <p:nvSpPr>
            <p:cNvPr id="10" name="직사각형 9"/>
            <p:cNvSpPr/>
            <p:nvPr/>
          </p:nvSpPr>
          <p:spPr>
            <a:xfrm>
              <a:off x="827584" y="174352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추가시스템</a:t>
              </a:r>
              <a:endParaRPr lang="en-US" altLang="ko-KR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7816" y="174920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01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84152" y="217784"/>
              <a:ext cx="45719" cy="288032"/>
            </a:xfrm>
            <a:prstGeom prst="rect">
              <a:avLst/>
            </a:prstGeom>
            <a:solidFill>
              <a:srgbClr val="5027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3973098" y="1124744"/>
            <a:ext cx="4775366" cy="5686015"/>
            <a:chOff x="107504" y="1124744"/>
            <a:chExt cx="4775366" cy="5686015"/>
          </a:xfrm>
        </p:grpSpPr>
        <p:grpSp>
          <p:nvGrpSpPr>
            <p:cNvPr id="17" name="그룹 16"/>
            <p:cNvGrpSpPr/>
            <p:nvPr/>
          </p:nvGrpSpPr>
          <p:grpSpPr>
            <a:xfrm>
              <a:off x="107504" y="1124744"/>
              <a:ext cx="3096344" cy="5686015"/>
              <a:chOff x="2987824" y="1069065"/>
              <a:chExt cx="3096344" cy="5686015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2987824" y="1069065"/>
                <a:ext cx="3096344" cy="5686015"/>
                <a:chOff x="2987824" y="1069065"/>
                <a:chExt cx="3096344" cy="5686015"/>
              </a:xfrm>
            </p:grpSpPr>
            <p:pic>
              <p:nvPicPr>
                <p:cNvPr id="53250" name="Picture 2" descr="http://upload.wikimedia.org/wikipedia/commons/thumb/c/cf/Samsung_Galaxy_S5.png/220px-Samsung_Galaxy_S5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987824" y="1069065"/>
                  <a:ext cx="3096344" cy="5686015"/>
                </a:xfrm>
                <a:prstGeom prst="rect">
                  <a:avLst/>
                </a:prstGeom>
                <a:noFill/>
              </p:spPr>
            </p:pic>
            <p:pic>
              <p:nvPicPr>
                <p:cNvPr id="53251" name="Picture 3" descr="C:\Users\user\Downloads\Screenshot_2015-01-12-09-38-01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275855" y="1671780"/>
                  <a:ext cx="2511279" cy="4464496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53252" name="Picture 4" descr="C:\Users\user\Desktop\엄가\game.문화와 학문의 집합체\[제안]똥차가고 벤츠온다\지코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325005" y="4149081"/>
                <a:ext cx="360040" cy="360040"/>
              </a:xfrm>
              <a:prstGeom prst="roundRect">
                <a:avLst/>
              </a:prstGeom>
              <a:noFill/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3658734" y="4151891"/>
                <a:ext cx="21018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b="1" dirty="0" smtClean="0">
                    <a:solidFill>
                      <a:schemeClr val="bg1">
                        <a:lumMod val="8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음악선생님</a:t>
                </a:r>
                <a:endParaRPr lang="en-US" altLang="ko-KR" sz="900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endParaRPr lang="en-US" altLang="ko-KR" sz="200" b="1" dirty="0" smtClean="0">
                  <a:solidFill>
                    <a:schemeClr val="bg1">
                      <a:lumMod val="75000"/>
                    </a:schemeClr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오늘의 숙제 </a:t>
                </a:r>
                <a:r>
                  <a:rPr lang="en-US" altLang="ko-KR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: </a:t>
                </a:r>
                <a:r>
                  <a:rPr lang="ko-KR" altLang="en-US" sz="700" dirty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 </a:t>
                </a:r>
                <a:r>
                  <a:rPr lang="ko-KR" altLang="en-US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수학 </a:t>
                </a:r>
                <a:r>
                  <a:rPr lang="en-US" altLang="ko-KR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10page ~20page, </a:t>
                </a:r>
                <a:r>
                  <a:rPr lang="ko-KR" altLang="en-US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수업태도</a:t>
                </a:r>
                <a:r>
                  <a:rPr lang="en-US" altLang="ko-KR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..</a:t>
                </a:r>
              </a:p>
            </p:txBody>
          </p:sp>
        </p:grpSp>
        <p:sp>
          <p:nvSpPr>
            <p:cNvPr id="18" name="타원 17"/>
            <p:cNvSpPr/>
            <p:nvPr/>
          </p:nvSpPr>
          <p:spPr>
            <a:xfrm>
              <a:off x="2627784" y="4333354"/>
              <a:ext cx="144000" cy="144000"/>
            </a:xfrm>
            <a:prstGeom prst="ellipse">
              <a:avLst/>
            </a:prstGeom>
            <a:solidFill>
              <a:srgbClr val="75F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2726561" y="4405581"/>
              <a:ext cx="837327" cy="0"/>
            </a:xfrm>
            <a:prstGeom prst="line">
              <a:avLst/>
            </a:prstGeom>
            <a:ln>
              <a:solidFill>
                <a:srgbClr val="75FF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V="1">
              <a:off x="3563888" y="3822381"/>
              <a:ext cx="288032" cy="576064"/>
            </a:xfrm>
            <a:prstGeom prst="line">
              <a:avLst/>
            </a:prstGeom>
            <a:ln>
              <a:solidFill>
                <a:srgbClr val="75FF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3462288" y="3475608"/>
              <a:ext cx="1420582" cy="369332"/>
            </a:xfrm>
            <a:prstGeom prst="rect">
              <a:avLst/>
            </a:prstGeom>
            <a:solidFill>
              <a:srgbClr val="75FFB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푸시알림</a:t>
              </a:r>
              <a:endParaRPr lang="ko-KR" altLang="en-US" dirty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</p:grpSp>
      <p:cxnSp>
        <p:nvCxnSpPr>
          <p:cNvPr id="42" name="직선 연결선 41"/>
          <p:cNvCxnSpPr/>
          <p:nvPr/>
        </p:nvCxnSpPr>
        <p:spPr>
          <a:xfrm>
            <a:off x="3829082" y="1448379"/>
            <a:ext cx="0" cy="5112568"/>
          </a:xfrm>
          <a:prstGeom prst="line">
            <a:avLst/>
          </a:prstGeom>
          <a:ln>
            <a:gradFill flip="none" rotWithShape="1">
              <a:gsLst>
                <a:gs pos="0">
                  <a:srgbClr val="75FFBD"/>
                </a:gs>
                <a:gs pos="50000">
                  <a:srgbClr val="75FFBD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668344" y="3977769"/>
            <a:ext cx="13965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학부모가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신경쓰기 힘든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학생의 정보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요약 전송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3528" y="2420888"/>
            <a:ext cx="1422000" cy="369332"/>
          </a:xfrm>
          <a:prstGeom prst="rect">
            <a:avLst/>
          </a:prstGeom>
          <a:solidFill>
            <a:srgbClr val="75F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rPr>
              <a:t>숙제</a:t>
            </a:r>
            <a:endParaRPr lang="ko-KR" altLang="en-US" dirty="0">
              <a:solidFill>
                <a:srgbClr val="502710"/>
              </a:solidFill>
              <a:latin typeface="a블랙M" pitchFamily="18" charset="-127"/>
              <a:ea typeface="a블랙M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7816" y="4082188"/>
            <a:ext cx="1422000" cy="646331"/>
          </a:xfrm>
          <a:prstGeom prst="rect">
            <a:avLst/>
          </a:prstGeom>
          <a:solidFill>
            <a:srgbClr val="75F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rPr>
              <a:t>학습 태도 및 상담</a:t>
            </a:r>
            <a:endParaRPr lang="ko-KR" altLang="en-US" dirty="0">
              <a:solidFill>
                <a:srgbClr val="502710"/>
              </a:solidFill>
              <a:latin typeface="a블랙M" pitchFamily="18" charset="-127"/>
              <a:ea typeface="a블랙M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0547" y="2958043"/>
            <a:ext cx="3108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학생이 얼만큼 공부를 하고 있는지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제대로 하고 있는 것은 맞는지에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대한 정확한 확인</a:t>
            </a:r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3391" y="4860449"/>
            <a:ext cx="31085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학생이 얼만큼 공부를 하고 있는지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학생의 참여도와 태도 등 부모님이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궁금해 하는 부분을 과외선생님이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미리 제공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0" y="1268760"/>
            <a:ext cx="1475656" cy="461665"/>
            <a:chOff x="0" y="1268760"/>
            <a:chExt cx="1475656" cy="461665"/>
          </a:xfrm>
        </p:grpSpPr>
        <p:sp>
          <p:nvSpPr>
            <p:cNvPr id="48" name="TextBox 47"/>
            <p:cNvSpPr txBox="1"/>
            <p:nvPr/>
          </p:nvSpPr>
          <p:spPr>
            <a:xfrm>
              <a:off x="0" y="1268760"/>
              <a:ext cx="1165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i="1" dirty="0" err="1" smtClean="0">
                  <a:solidFill>
                    <a:srgbClr val="FF0066"/>
                  </a:solidFill>
                  <a:latin typeface="a블랙M" pitchFamily="18" charset="-127"/>
                  <a:ea typeface="a블랙M" pitchFamily="18" charset="-127"/>
                </a:rPr>
                <a:t>INside</a:t>
              </a:r>
              <a:endParaRPr lang="ko-KR" altLang="en-US" sz="2400" i="1" dirty="0">
                <a:solidFill>
                  <a:srgbClr val="FF0066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0" y="1700808"/>
              <a:ext cx="1475656" cy="0"/>
            </a:xfrm>
            <a:prstGeom prst="line">
              <a:avLst/>
            </a:prstGeom>
            <a:ln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/>
          <p:cNvGrpSpPr/>
          <p:nvPr/>
        </p:nvGrpSpPr>
        <p:grpSpPr>
          <a:xfrm>
            <a:off x="7665506" y="1271801"/>
            <a:ext cx="1475656" cy="461665"/>
            <a:chOff x="0" y="1268760"/>
            <a:chExt cx="1475656" cy="461665"/>
          </a:xfrm>
        </p:grpSpPr>
        <p:sp>
          <p:nvSpPr>
            <p:cNvPr id="53" name="TextBox 52"/>
            <p:cNvSpPr txBox="1"/>
            <p:nvPr/>
          </p:nvSpPr>
          <p:spPr>
            <a:xfrm>
              <a:off x="0" y="1268760"/>
              <a:ext cx="14520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400" i="1" dirty="0" err="1" smtClean="0">
                  <a:solidFill>
                    <a:srgbClr val="FF0066"/>
                  </a:solidFill>
                  <a:latin typeface="a블랙M" pitchFamily="18" charset="-127"/>
                  <a:ea typeface="a블랙M" pitchFamily="18" charset="-127"/>
                </a:rPr>
                <a:t>OUTside</a:t>
              </a:r>
              <a:endParaRPr lang="ko-KR" altLang="en-US" sz="2400" i="1" dirty="0">
                <a:solidFill>
                  <a:srgbClr val="FF0066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0" y="1700808"/>
              <a:ext cx="1475656" cy="0"/>
            </a:xfrm>
            <a:prstGeom prst="line">
              <a:avLst/>
            </a:prstGeom>
            <a:ln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631721"/>
            <a:ext cx="9144000" cy="276999"/>
            <a:chOff x="0" y="130920"/>
            <a:chExt cx="9144000" cy="276999"/>
          </a:xfrm>
        </p:grpSpPr>
        <p:sp>
          <p:nvSpPr>
            <p:cNvPr id="6" name="TextBox 5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11"/>
          <p:cNvGrpSpPr/>
          <p:nvPr/>
        </p:nvGrpSpPr>
        <p:grpSpPr>
          <a:xfrm>
            <a:off x="337816" y="174352"/>
            <a:ext cx="1828596" cy="369900"/>
            <a:chOff x="337816" y="174352"/>
            <a:chExt cx="1828596" cy="369900"/>
          </a:xfrm>
        </p:grpSpPr>
        <p:sp>
          <p:nvSpPr>
            <p:cNvPr id="10" name="직사각형 9"/>
            <p:cNvSpPr/>
            <p:nvPr/>
          </p:nvSpPr>
          <p:spPr>
            <a:xfrm>
              <a:off x="827584" y="174352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추가시스템</a:t>
              </a:r>
              <a:endParaRPr lang="en-US" altLang="ko-KR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7816" y="174920"/>
              <a:ext cx="4683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02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84152" y="217784"/>
              <a:ext cx="45719" cy="288032"/>
            </a:xfrm>
            <a:prstGeom prst="rect">
              <a:avLst/>
            </a:prstGeom>
            <a:solidFill>
              <a:srgbClr val="5027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3973098" y="1124744"/>
            <a:ext cx="4876966" cy="5686015"/>
            <a:chOff x="107504" y="1124744"/>
            <a:chExt cx="4876966" cy="5686015"/>
          </a:xfrm>
        </p:grpSpPr>
        <p:grpSp>
          <p:nvGrpSpPr>
            <p:cNvPr id="17" name="그룹 16"/>
            <p:cNvGrpSpPr/>
            <p:nvPr/>
          </p:nvGrpSpPr>
          <p:grpSpPr>
            <a:xfrm>
              <a:off x="107504" y="1124744"/>
              <a:ext cx="3096344" cy="5686015"/>
              <a:chOff x="2987824" y="1069065"/>
              <a:chExt cx="3096344" cy="5686015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2987824" y="1069065"/>
                <a:ext cx="3096344" cy="5686015"/>
                <a:chOff x="2987824" y="1069065"/>
                <a:chExt cx="3096344" cy="5686015"/>
              </a:xfrm>
            </p:grpSpPr>
            <p:pic>
              <p:nvPicPr>
                <p:cNvPr id="53250" name="Picture 2" descr="http://upload.wikimedia.org/wikipedia/commons/thumb/c/cf/Samsung_Galaxy_S5.png/220px-Samsung_Galaxy_S5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987824" y="1069065"/>
                  <a:ext cx="3096344" cy="5686015"/>
                </a:xfrm>
                <a:prstGeom prst="rect">
                  <a:avLst/>
                </a:prstGeom>
                <a:noFill/>
              </p:spPr>
            </p:pic>
            <p:pic>
              <p:nvPicPr>
                <p:cNvPr id="53251" name="Picture 3" descr="C:\Users\user\Downloads\Screenshot_2015-01-12-09-38-01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275855" y="1671780"/>
                  <a:ext cx="2511279" cy="4464496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53252" name="Picture 4" descr="C:\Users\user\Desktop\엄가\game.문화와 학문의 집합체\[제안]똥차가고 벤츠온다\지코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325005" y="4149081"/>
                <a:ext cx="360040" cy="360040"/>
              </a:xfrm>
              <a:prstGeom prst="roundRect">
                <a:avLst/>
              </a:prstGeom>
              <a:noFill/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3658734" y="4151891"/>
                <a:ext cx="21018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b="1" dirty="0" smtClean="0">
                    <a:solidFill>
                      <a:schemeClr val="bg1">
                        <a:lumMod val="8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음악선생님</a:t>
                </a:r>
                <a:endParaRPr lang="en-US" altLang="ko-KR" sz="900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endParaRPr lang="en-US" altLang="ko-KR" sz="200" b="1" dirty="0" smtClean="0">
                  <a:solidFill>
                    <a:schemeClr val="bg1">
                      <a:lumMod val="75000"/>
                    </a:schemeClr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오늘의 숙제 </a:t>
                </a:r>
                <a:r>
                  <a:rPr lang="en-US" altLang="ko-KR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: </a:t>
                </a:r>
                <a:r>
                  <a:rPr lang="ko-KR" altLang="en-US" sz="700" dirty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 </a:t>
                </a:r>
                <a:r>
                  <a:rPr lang="ko-KR" altLang="en-US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수학 </a:t>
                </a:r>
                <a:r>
                  <a:rPr lang="en-US" altLang="ko-KR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10page ~20page, </a:t>
                </a:r>
                <a:r>
                  <a:rPr lang="ko-KR" altLang="en-US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수업태도</a:t>
                </a:r>
                <a:r>
                  <a:rPr lang="en-US" altLang="ko-KR" sz="700" dirty="0" smtClean="0">
                    <a:solidFill>
                      <a:schemeClr val="bg1">
                        <a:lumMod val="6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..</a:t>
                </a:r>
              </a:p>
            </p:txBody>
          </p:sp>
        </p:grpSp>
        <p:sp>
          <p:nvSpPr>
            <p:cNvPr id="18" name="타원 17"/>
            <p:cNvSpPr/>
            <p:nvPr/>
          </p:nvSpPr>
          <p:spPr>
            <a:xfrm>
              <a:off x="2627784" y="4333354"/>
              <a:ext cx="144000" cy="144000"/>
            </a:xfrm>
            <a:prstGeom prst="ellipse">
              <a:avLst/>
            </a:prstGeom>
            <a:solidFill>
              <a:srgbClr val="75F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2726561" y="4405581"/>
              <a:ext cx="837327" cy="0"/>
            </a:xfrm>
            <a:prstGeom prst="line">
              <a:avLst/>
            </a:prstGeom>
            <a:ln>
              <a:solidFill>
                <a:srgbClr val="75FF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V="1">
              <a:off x="3563888" y="3822381"/>
              <a:ext cx="288032" cy="576064"/>
            </a:xfrm>
            <a:prstGeom prst="line">
              <a:avLst/>
            </a:prstGeom>
            <a:ln>
              <a:solidFill>
                <a:srgbClr val="75FF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3563888" y="3179248"/>
              <a:ext cx="1420582" cy="646331"/>
            </a:xfrm>
            <a:prstGeom prst="rect">
              <a:avLst/>
            </a:prstGeom>
            <a:solidFill>
              <a:srgbClr val="75FFB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간편한 결제 및 정보확인</a:t>
              </a:r>
              <a:endParaRPr lang="ko-KR" altLang="en-US" dirty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</p:grpSp>
      <p:cxnSp>
        <p:nvCxnSpPr>
          <p:cNvPr id="42" name="직선 연결선 41"/>
          <p:cNvCxnSpPr/>
          <p:nvPr/>
        </p:nvCxnSpPr>
        <p:spPr>
          <a:xfrm>
            <a:off x="3829082" y="1448379"/>
            <a:ext cx="0" cy="5112568"/>
          </a:xfrm>
          <a:prstGeom prst="line">
            <a:avLst/>
          </a:prstGeom>
          <a:ln>
            <a:gradFill flip="none" rotWithShape="1">
              <a:gsLst>
                <a:gs pos="0">
                  <a:srgbClr val="75FFBD"/>
                </a:gs>
                <a:gs pos="50000">
                  <a:srgbClr val="75FFBD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668344" y="3977769"/>
            <a:ext cx="13965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카드결제 또는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무통장 입금을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통해 결제가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제대로 이루어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졌는지 확인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9257" y="2361453"/>
            <a:ext cx="1728192" cy="369332"/>
          </a:xfrm>
          <a:prstGeom prst="rect">
            <a:avLst/>
          </a:prstGeom>
          <a:solidFill>
            <a:srgbClr val="75F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rPr>
              <a:t>과외 결제방식</a:t>
            </a:r>
            <a:endParaRPr lang="ko-KR" altLang="en-US" b="1" dirty="0">
              <a:solidFill>
                <a:srgbClr val="502710"/>
              </a:solidFill>
              <a:latin typeface="a블랙M" pitchFamily="18" charset="-127"/>
              <a:ea typeface="a블랙M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7816" y="4082188"/>
            <a:ext cx="1422000" cy="646331"/>
          </a:xfrm>
          <a:prstGeom prst="rect">
            <a:avLst/>
          </a:prstGeom>
          <a:solidFill>
            <a:srgbClr val="75F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rPr>
              <a:t>과외 선생님</a:t>
            </a:r>
            <a:endParaRPr lang="en-US" altLang="ko-KR" dirty="0">
              <a:solidFill>
                <a:srgbClr val="502710"/>
              </a:solidFill>
              <a:latin typeface="a블랙M" pitchFamily="18" charset="-127"/>
              <a:ea typeface="a블랙M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rPr>
              <a:t>정보</a:t>
            </a:r>
            <a:endParaRPr lang="en-US" altLang="ko-KR" dirty="0" smtClean="0">
              <a:solidFill>
                <a:srgbClr val="502710"/>
              </a:solidFill>
              <a:latin typeface="a블랙M" pitchFamily="18" charset="-127"/>
              <a:ea typeface="a블랙M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0547" y="2927846"/>
            <a:ext cx="31662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선지급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현금지불을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했을 경우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선생님이 학생을 끝까지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가르칠 수 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있을지에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대한 신뢰도가 없는 상태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1329" y="4899756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과외선생님에 대한 정보 부족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0" y="1268760"/>
            <a:ext cx="1475656" cy="461665"/>
            <a:chOff x="0" y="1268760"/>
            <a:chExt cx="1475656" cy="461665"/>
          </a:xfrm>
        </p:grpSpPr>
        <p:sp>
          <p:nvSpPr>
            <p:cNvPr id="48" name="TextBox 47"/>
            <p:cNvSpPr txBox="1"/>
            <p:nvPr/>
          </p:nvSpPr>
          <p:spPr>
            <a:xfrm>
              <a:off x="0" y="1268760"/>
              <a:ext cx="1165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i="1" dirty="0" err="1" smtClean="0">
                  <a:solidFill>
                    <a:srgbClr val="FF0066"/>
                  </a:solidFill>
                  <a:latin typeface="a블랙M" pitchFamily="18" charset="-127"/>
                  <a:ea typeface="a블랙M" pitchFamily="18" charset="-127"/>
                </a:rPr>
                <a:t>INside</a:t>
              </a:r>
              <a:endParaRPr lang="ko-KR" altLang="en-US" sz="2400" i="1" dirty="0">
                <a:solidFill>
                  <a:srgbClr val="FF0066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0" y="1700808"/>
              <a:ext cx="1475656" cy="0"/>
            </a:xfrm>
            <a:prstGeom prst="line">
              <a:avLst/>
            </a:prstGeom>
            <a:ln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/>
          <p:cNvGrpSpPr/>
          <p:nvPr/>
        </p:nvGrpSpPr>
        <p:grpSpPr>
          <a:xfrm>
            <a:off x="7665506" y="1271801"/>
            <a:ext cx="1475656" cy="461665"/>
            <a:chOff x="0" y="1268760"/>
            <a:chExt cx="1475656" cy="461665"/>
          </a:xfrm>
        </p:grpSpPr>
        <p:sp>
          <p:nvSpPr>
            <p:cNvPr id="53" name="TextBox 52"/>
            <p:cNvSpPr txBox="1"/>
            <p:nvPr/>
          </p:nvSpPr>
          <p:spPr>
            <a:xfrm>
              <a:off x="0" y="1268760"/>
              <a:ext cx="14520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400" i="1" dirty="0" err="1" smtClean="0">
                  <a:solidFill>
                    <a:srgbClr val="FF0066"/>
                  </a:solidFill>
                  <a:latin typeface="a블랙M" pitchFamily="18" charset="-127"/>
                  <a:ea typeface="a블랙M" pitchFamily="18" charset="-127"/>
                </a:rPr>
                <a:t>OUTside</a:t>
              </a:r>
              <a:endParaRPr lang="ko-KR" altLang="en-US" sz="2400" i="1" dirty="0">
                <a:solidFill>
                  <a:srgbClr val="FF0066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0" y="1700808"/>
              <a:ext cx="1475656" cy="0"/>
            </a:xfrm>
            <a:prstGeom prst="line">
              <a:avLst/>
            </a:prstGeom>
            <a:ln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130" y="1727459"/>
            <a:ext cx="2510024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1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cfile5.uf.tistory.com/image/1215AB1D4C3E2D211BF555"/>
          <p:cNvPicPr>
            <a:picLocks noChangeAspect="1" noChangeArrowheads="1"/>
          </p:cNvPicPr>
          <p:nvPr/>
        </p:nvPicPr>
        <p:blipFill>
          <a:blip r:embed="rId2" cstate="print"/>
          <a:srcRect l="9163" t="9333" r="9892" b="8535"/>
          <a:stretch>
            <a:fillRect/>
          </a:stretch>
        </p:blipFill>
        <p:spPr bwMode="auto">
          <a:xfrm>
            <a:off x="4053430" y="3933056"/>
            <a:ext cx="1224136" cy="1016264"/>
          </a:xfrm>
          <a:prstGeom prst="rect">
            <a:avLst/>
          </a:prstGeom>
          <a:noFill/>
        </p:spPr>
      </p:pic>
      <p:grpSp>
        <p:nvGrpSpPr>
          <p:cNvPr id="2" name="그룹 6"/>
          <p:cNvGrpSpPr/>
          <p:nvPr/>
        </p:nvGrpSpPr>
        <p:grpSpPr>
          <a:xfrm>
            <a:off x="3419874" y="1988840"/>
            <a:ext cx="2441694" cy="1415772"/>
            <a:chOff x="3563890" y="2060848"/>
            <a:chExt cx="2441694" cy="1415772"/>
          </a:xfrm>
        </p:grpSpPr>
        <p:sp>
          <p:nvSpPr>
            <p:cNvPr id="4" name="TextBox 3"/>
            <p:cNvSpPr txBox="1"/>
            <p:nvPr/>
          </p:nvSpPr>
          <p:spPr>
            <a:xfrm>
              <a:off x="3563890" y="2060848"/>
              <a:ext cx="2441694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rgbClr val="75FFBD"/>
                  </a:solidFill>
                  <a:latin typeface="a블랙B" pitchFamily="18" charset="-127"/>
                  <a:ea typeface="a블랙B" pitchFamily="18" charset="-127"/>
                </a:rPr>
                <a:t>06</a:t>
              </a:r>
            </a:p>
            <a:p>
              <a:pPr algn="ctr"/>
              <a:endParaRPr lang="en-US" altLang="ko-KR" sz="1000" dirty="0" smtClean="0">
                <a:solidFill>
                  <a:srgbClr val="75FFBD"/>
                </a:solidFill>
                <a:latin typeface="a블랙B" pitchFamily="18" charset="-127"/>
                <a:ea typeface="a블랙B" pitchFamily="18" charset="-127"/>
              </a:endParaRPr>
            </a:p>
            <a:p>
              <a:pPr algn="ctr"/>
              <a:r>
                <a:rPr lang="ko-KR" altLang="en-US" sz="440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75FFBD"/>
                  </a:solidFill>
                  <a:latin typeface="a블랙B" pitchFamily="18" charset="-127"/>
                  <a:ea typeface="a블랙B" pitchFamily="18" charset="-127"/>
                </a:rPr>
                <a:t>수익모델</a:t>
              </a:r>
              <a:endParaRPr lang="ko-KR" altLang="en-US" sz="4400" dirty="0">
                <a:ln>
                  <a:solidFill>
                    <a:sysClr val="windowText" lastClr="000000"/>
                  </a:solidFill>
                </a:ln>
                <a:solidFill>
                  <a:srgbClr val="75FFBD"/>
                </a:solidFill>
                <a:latin typeface="a블랙B" pitchFamily="18" charset="-127"/>
                <a:ea typeface="a블랙B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635896" y="3457576"/>
              <a:ext cx="2304256" cy="0"/>
            </a:xfrm>
            <a:prstGeom prst="line">
              <a:avLst/>
            </a:prstGeom>
            <a:ln>
              <a:solidFill>
                <a:srgbClr val="75FF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0" y="116632"/>
            <a:ext cx="9144000" cy="276999"/>
            <a:chOff x="0" y="130920"/>
            <a:chExt cx="9144000" cy="276999"/>
          </a:xfrm>
        </p:grpSpPr>
        <p:sp>
          <p:nvSpPr>
            <p:cNvPr id="9" name="TextBox 8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32" name="Picture 8" descr="http://www.babyboomerstraveling.com/newsletters/images/handshake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</a:blip>
          <a:srcRect/>
          <a:stretch>
            <a:fillRect/>
          </a:stretch>
        </p:blipFill>
        <p:spPr bwMode="auto">
          <a:xfrm>
            <a:off x="6098682" y="1556792"/>
            <a:ext cx="1370546" cy="1368152"/>
          </a:xfrm>
          <a:prstGeom prst="rect">
            <a:avLst/>
          </a:prstGeom>
          <a:noFill/>
        </p:spPr>
      </p:pic>
      <p:pic>
        <p:nvPicPr>
          <p:cNvPr id="52230" name="Picture 6" descr="http://www.swacha.org/web/images/Online/Education/Orange%20Icons/Org%20Mobile%20Banking%20Icon.png"/>
          <p:cNvPicPr>
            <a:picLocks noChangeAspect="1" noChangeArrowheads="1"/>
          </p:cNvPicPr>
          <p:nvPr/>
        </p:nvPicPr>
        <p:blipFill>
          <a:blip r:embed="rId4" cstate="print">
            <a:biLevel thresh="50000"/>
          </a:blip>
          <a:srcRect/>
          <a:stretch>
            <a:fillRect/>
          </a:stretch>
        </p:blipFill>
        <p:spPr bwMode="auto">
          <a:xfrm>
            <a:off x="1735222" y="1715322"/>
            <a:ext cx="1152128" cy="1152128"/>
          </a:xfrm>
          <a:prstGeom prst="rect">
            <a:avLst/>
          </a:prstGeom>
          <a:noFill/>
        </p:spPr>
      </p:pic>
      <p:grpSp>
        <p:nvGrpSpPr>
          <p:cNvPr id="4" name="그룹 3"/>
          <p:cNvGrpSpPr/>
          <p:nvPr/>
        </p:nvGrpSpPr>
        <p:grpSpPr>
          <a:xfrm>
            <a:off x="0" y="631721"/>
            <a:ext cx="9144000" cy="276999"/>
            <a:chOff x="0" y="130920"/>
            <a:chExt cx="9144000" cy="276999"/>
          </a:xfrm>
        </p:grpSpPr>
        <p:sp>
          <p:nvSpPr>
            <p:cNvPr id="5" name="TextBox 4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11"/>
          <p:cNvGrpSpPr/>
          <p:nvPr/>
        </p:nvGrpSpPr>
        <p:grpSpPr>
          <a:xfrm>
            <a:off x="337816" y="174352"/>
            <a:ext cx="1597764" cy="369900"/>
            <a:chOff x="337816" y="174352"/>
            <a:chExt cx="1597764" cy="369900"/>
          </a:xfrm>
        </p:grpSpPr>
        <p:sp>
          <p:nvSpPr>
            <p:cNvPr id="9" name="직사각형 8"/>
            <p:cNvSpPr/>
            <p:nvPr/>
          </p:nvSpPr>
          <p:spPr>
            <a:xfrm>
              <a:off x="827584" y="17435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수익모델</a:t>
              </a:r>
              <a:endParaRPr lang="en-US" altLang="ko-KR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7816" y="174920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01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84152" y="217784"/>
              <a:ext cx="45719" cy="288032"/>
            </a:xfrm>
            <a:prstGeom prst="rect">
              <a:avLst/>
            </a:prstGeom>
            <a:solidFill>
              <a:srgbClr val="5027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4572000" y="1448379"/>
            <a:ext cx="0" cy="5112568"/>
          </a:xfrm>
          <a:prstGeom prst="line">
            <a:avLst/>
          </a:prstGeom>
          <a:ln>
            <a:gradFill flip="none" rotWithShape="1">
              <a:gsLst>
                <a:gs pos="0">
                  <a:srgbClr val="75FFBD"/>
                </a:gs>
                <a:gs pos="50000">
                  <a:srgbClr val="75FFBD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636001" y="3117735"/>
            <a:ext cx="5888327" cy="369332"/>
            <a:chOff x="1636001" y="3131676"/>
            <a:chExt cx="5888327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1636001" y="3131676"/>
              <a:ext cx="1420582" cy="369332"/>
            </a:xfrm>
            <a:prstGeom prst="rect">
              <a:avLst/>
            </a:prstGeom>
            <a:solidFill>
              <a:srgbClr val="75FFB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수익</a:t>
              </a:r>
              <a:endParaRPr lang="ko-KR" altLang="en-US" dirty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03746" y="3131676"/>
              <a:ext cx="1420582" cy="369332"/>
            </a:xfrm>
            <a:prstGeom prst="rect">
              <a:avLst/>
            </a:prstGeom>
            <a:solidFill>
              <a:srgbClr val="75FFB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사업 제휴</a:t>
              </a:r>
              <a:endParaRPr lang="ko-KR" altLang="en-US" dirty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075232" y="3775099"/>
            <a:ext cx="253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과외 수수료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엠씨스퀘어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 및 </a:t>
            </a: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공부법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학습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플래닝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 등 파생상품 판매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9747" y="3761158"/>
            <a:ext cx="2228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나눔고딕 ExtraBold" pitchFamily="50" charset="-127"/>
                <a:ea typeface="나눔고딕 ExtraBold" pitchFamily="50" charset="-127"/>
              </a:rPr>
              <a:t>기존의 과외 업체 </a:t>
            </a:r>
            <a:endParaRPr lang="en-US" altLang="ko-KR" sz="16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스터디코드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엠씨스퀘어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교육 관련 업체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 rot="5400000">
            <a:off x="784604" y="3862347"/>
            <a:ext cx="144000" cy="144000"/>
          </a:xfrm>
          <a:prstGeom prst="ellipse">
            <a:avLst/>
          </a:prstGeom>
          <a:solidFill>
            <a:srgbClr val="75F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rot="5400000">
            <a:off x="784604" y="4610156"/>
            <a:ext cx="144000" cy="144000"/>
          </a:xfrm>
          <a:prstGeom prst="ellipse">
            <a:avLst/>
          </a:prstGeom>
          <a:solidFill>
            <a:srgbClr val="75F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 rot="5400000">
            <a:off x="5508104" y="3861064"/>
            <a:ext cx="144000" cy="144000"/>
          </a:xfrm>
          <a:prstGeom prst="ellipse">
            <a:avLst/>
          </a:prstGeom>
          <a:solidFill>
            <a:srgbClr val="75F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rot="5400000">
            <a:off x="5508104" y="4350606"/>
            <a:ext cx="144000" cy="144000"/>
          </a:xfrm>
          <a:prstGeom prst="ellipse">
            <a:avLst/>
          </a:prstGeom>
          <a:solidFill>
            <a:srgbClr val="75F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041564"/>
              </p:ext>
            </p:extLst>
          </p:nvPr>
        </p:nvGraphicFramePr>
        <p:xfrm>
          <a:off x="947393" y="5438554"/>
          <a:ext cx="28194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Image" r:id="rId5" imgW="2818800" imgH="590400" progId="Photoshop.Image.13">
                  <p:embed/>
                </p:oleObj>
              </mc:Choice>
              <mc:Fallback>
                <p:oleObj name="Image" r:id="rId5" imgW="2818800" imgH="590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7393" y="5438554"/>
                        <a:ext cx="2819400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817353"/>
              </p:ext>
            </p:extLst>
          </p:nvPr>
        </p:nvGraphicFramePr>
        <p:xfrm>
          <a:off x="6067168" y="5554300"/>
          <a:ext cx="1402060" cy="295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Image" r:id="rId7" imgW="3377520" imgH="711000" progId="Photoshop.Image.13">
                  <p:embed/>
                </p:oleObj>
              </mc:Choice>
              <mc:Fallback>
                <p:oleObj name="Image" r:id="rId7" imgW="3377520" imgH="7110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67168" y="5554300"/>
                        <a:ext cx="1402060" cy="295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1539380" y="2159694"/>
            <a:ext cx="5962770" cy="131213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lvl="0">
              <a:defRPr sz="1800"/>
            </a:pPr>
            <a:r>
              <a:rPr sz="4219" dirty="0" err="1">
                <a:solidFill>
                  <a:srgbClr val="F2AC46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선생님</a:t>
            </a:r>
            <a:r>
              <a:rPr sz="4219" dirty="0">
                <a:solidFill>
                  <a:srgbClr val="F2AC46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 </a:t>
            </a:r>
            <a:r>
              <a:rPr sz="4219" dirty="0" err="1">
                <a:solidFill>
                  <a:srgbClr val="F2AC46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찾기</a:t>
            </a:r>
            <a:r>
              <a:rPr sz="3956" dirty="0"/>
              <a:t/>
            </a:r>
            <a:br>
              <a:rPr sz="3956" dirty="0"/>
            </a:br>
            <a:r>
              <a:rPr sz="3956" dirty="0" err="1">
                <a:solidFill>
                  <a:srgbClr val="F2AC46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rPr>
              <a:t>스토리보드</a:t>
            </a:r>
            <a:r>
              <a:rPr sz="3956" dirty="0">
                <a:solidFill>
                  <a:srgbClr val="F2AC46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rPr>
              <a:t> 및 </a:t>
            </a:r>
            <a:r>
              <a:rPr sz="3956" dirty="0" err="1">
                <a:solidFill>
                  <a:srgbClr val="F2AC46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rPr>
              <a:t>기능명세서</a:t>
            </a:r>
            <a:endParaRPr sz="3956" dirty="0">
              <a:solidFill>
                <a:srgbClr val="F2AC46"/>
              </a:solidFill>
              <a:latin typeface="Apple SD 산돌고딕 Neo 중간체"/>
              <a:ea typeface="Apple SD 산돌고딕 Neo 중간체"/>
              <a:cs typeface="Apple SD 산돌고딕 Neo 중간체"/>
              <a:sym typeface="Apple SD 산돌고딕 Neo 중간체"/>
            </a:endParaRPr>
          </a:p>
        </p:txBody>
      </p:sp>
      <p:sp>
        <p:nvSpPr>
          <p:cNvPr id="36" name="Shape 36"/>
          <p:cNvSpPr/>
          <p:nvPr/>
        </p:nvSpPr>
        <p:spPr>
          <a:xfrm>
            <a:off x="3860230" y="5397844"/>
            <a:ext cx="1405433" cy="3584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7500" b="1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978" dirty="0" err="1"/>
              <a:t>기획</a:t>
            </a:r>
            <a:r>
              <a:rPr sz="1978" dirty="0"/>
              <a:t> </a:t>
            </a:r>
            <a:r>
              <a:rPr lang="ko-KR" altLang="en-US" sz="1978" dirty="0" err="1"/>
              <a:t>박선배</a:t>
            </a:r>
            <a:endParaRPr sz="1978" dirty="0"/>
          </a:p>
        </p:txBody>
      </p:sp>
    </p:spTree>
    <p:extLst>
      <p:ext uri="{BB962C8B-B14F-4D97-AF65-F5344CB8AC3E}">
        <p14:creationId xmlns:p14="http://schemas.microsoft.com/office/powerpoint/2010/main" val="40489148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01_스플래쉬 화면(공통)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6114" y="620779"/>
            <a:ext cx="503207" cy="838678"/>
          </a:xfrm>
          <a:prstGeom prst="rect">
            <a:avLst/>
          </a:prstGeom>
          <a:ln w="25400">
            <a:miter lim="400000"/>
          </a:ln>
        </p:spPr>
      </p:pic>
      <p:pic>
        <p:nvPicPr>
          <p:cNvPr id="39" name="04_아이디 - 비밀번호 찾기(공통).png"/>
          <p:cNvPicPr/>
          <p:nvPr/>
        </p:nvPicPr>
        <p:blipFill>
          <a:blip r:embed="rId3">
            <a:extLst/>
          </a:blip>
          <a:srcRect t="270" b="270"/>
          <a:stretch>
            <a:fillRect/>
          </a:stretch>
        </p:blipFill>
        <p:spPr>
          <a:xfrm>
            <a:off x="2652825" y="4841551"/>
            <a:ext cx="503207" cy="973164"/>
          </a:xfrm>
          <a:prstGeom prst="rect">
            <a:avLst/>
          </a:prstGeom>
          <a:ln w="25400">
            <a:miter lim="400000"/>
          </a:ln>
        </p:spPr>
      </p:pic>
      <p:pic>
        <p:nvPicPr>
          <p:cNvPr id="40" name="05_회원가입_1(공통).png"/>
          <p:cNvPicPr/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3326198" y="3748646"/>
            <a:ext cx="503207" cy="838678"/>
          </a:xfrm>
          <a:prstGeom prst="rect">
            <a:avLst/>
          </a:prstGeom>
          <a:ln w="25400">
            <a:miter lim="400000"/>
          </a:ln>
        </p:spPr>
      </p:pic>
      <p:pic>
        <p:nvPicPr>
          <p:cNvPr id="41" name="06_회원가입_1_1(공통).png"/>
          <p:cNvPicPr/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3999802" y="3748646"/>
            <a:ext cx="503207" cy="838678"/>
          </a:xfrm>
          <a:prstGeom prst="rect">
            <a:avLst/>
          </a:prstGeom>
          <a:ln w="25400">
            <a:miter lim="400000"/>
          </a:ln>
        </p:spPr>
      </p:pic>
      <p:pic>
        <p:nvPicPr>
          <p:cNvPr id="42" name="07_회원가입_2(공통).png"/>
          <p:cNvPicPr/>
          <p:nvPr/>
        </p:nvPicPr>
        <p:blipFill>
          <a:blip r:embed="rId6">
            <a:extLst/>
          </a:blip>
          <a:srcRect/>
          <a:stretch>
            <a:fillRect/>
          </a:stretch>
        </p:blipFill>
        <p:spPr>
          <a:xfrm>
            <a:off x="4674319" y="3748622"/>
            <a:ext cx="503207" cy="1537576"/>
          </a:xfrm>
          <a:prstGeom prst="rect">
            <a:avLst/>
          </a:prstGeom>
          <a:ln w="25400">
            <a:miter lim="400000"/>
          </a:ln>
        </p:spPr>
      </p:pic>
      <p:pic>
        <p:nvPicPr>
          <p:cNvPr id="43" name="08_회원가입_3(학생).png"/>
          <p:cNvPicPr/>
          <p:nvPr/>
        </p:nvPicPr>
        <p:blipFill>
          <a:blip r:embed="rId7">
            <a:extLst/>
          </a:blip>
          <a:srcRect/>
          <a:stretch>
            <a:fillRect/>
          </a:stretch>
        </p:blipFill>
        <p:spPr>
          <a:xfrm>
            <a:off x="5350150" y="3748646"/>
            <a:ext cx="503207" cy="838678"/>
          </a:xfrm>
          <a:prstGeom prst="rect">
            <a:avLst/>
          </a:prstGeom>
          <a:ln w="25400">
            <a:miter lim="400000"/>
          </a:ln>
        </p:spPr>
      </p:pic>
      <p:pic>
        <p:nvPicPr>
          <p:cNvPr id="44" name="02_메인탭(학생,학부모).png"/>
          <p:cNvPicPr/>
          <p:nvPr/>
        </p:nvPicPr>
        <p:blipFill>
          <a:blip r:embed="rId8">
            <a:extLst/>
          </a:blip>
          <a:srcRect/>
          <a:stretch>
            <a:fillRect/>
          </a:stretch>
        </p:blipFill>
        <p:spPr>
          <a:xfrm>
            <a:off x="1304162" y="1512394"/>
            <a:ext cx="503207" cy="838678"/>
          </a:xfrm>
          <a:prstGeom prst="rect">
            <a:avLst/>
          </a:prstGeom>
          <a:ln w="25400">
            <a:miter lim="400000"/>
          </a:ln>
        </p:spPr>
      </p:pic>
      <p:pic>
        <p:nvPicPr>
          <p:cNvPr id="45" name="12_알림(공통).png"/>
          <p:cNvPicPr/>
          <p:nvPr/>
        </p:nvPicPr>
        <p:blipFill>
          <a:blip r:embed="rId9">
            <a:extLst/>
          </a:blip>
          <a:srcRect/>
          <a:stretch>
            <a:fillRect/>
          </a:stretch>
        </p:blipFill>
        <p:spPr>
          <a:xfrm>
            <a:off x="1304162" y="2454823"/>
            <a:ext cx="503207" cy="838678"/>
          </a:xfrm>
          <a:prstGeom prst="rect">
            <a:avLst/>
          </a:prstGeom>
          <a:ln w="25400">
            <a:miter lim="400000"/>
          </a:ln>
        </p:spPr>
      </p:pic>
      <p:pic>
        <p:nvPicPr>
          <p:cNvPr id="46" name="14_선생님 정보(학생,학부모).png"/>
          <p:cNvPicPr/>
          <p:nvPr/>
        </p:nvPicPr>
        <p:blipFill>
          <a:blip r:embed="rId10">
            <a:extLst/>
          </a:blip>
          <a:srcRect t="121" b="121"/>
          <a:stretch>
            <a:fillRect/>
          </a:stretch>
        </p:blipFill>
        <p:spPr>
          <a:xfrm>
            <a:off x="1976631" y="2508702"/>
            <a:ext cx="503207" cy="1840624"/>
          </a:xfrm>
          <a:prstGeom prst="rect">
            <a:avLst/>
          </a:prstGeom>
          <a:ln w="25400">
            <a:miter lim="400000"/>
          </a:ln>
        </p:spPr>
      </p:pic>
      <p:pic>
        <p:nvPicPr>
          <p:cNvPr id="47" name="16_검색탭(학생).png"/>
          <p:cNvPicPr/>
          <p:nvPr/>
        </p:nvPicPr>
        <p:blipFill>
          <a:blip r:embed="rId11">
            <a:extLst/>
          </a:blip>
          <a:srcRect t="103" b="103"/>
          <a:stretch>
            <a:fillRect/>
          </a:stretch>
        </p:blipFill>
        <p:spPr>
          <a:xfrm>
            <a:off x="1978439" y="1512394"/>
            <a:ext cx="503207" cy="864832"/>
          </a:xfrm>
          <a:prstGeom prst="rect">
            <a:avLst/>
          </a:prstGeom>
          <a:ln w="25400">
            <a:miter lim="400000"/>
          </a:ln>
        </p:spPr>
      </p:pic>
      <p:pic>
        <p:nvPicPr>
          <p:cNvPr id="48" name="17_상세검색(학부모).png"/>
          <p:cNvPicPr/>
          <p:nvPr/>
        </p:nvPicPr>
        <p:blipFill>
          <a:blip r:embed="rId12">
            <a:extLst/>
          </a:blip>
          <a:srcRect/>
          <a:stretch>
            <a:fillRect/>
          </a:stretch>
        </p:blipFill>
        <p:spPr>
          <a:xfrm>
            <a:off x="2651402" y="2454823"/>
            <a:ext cx="503207" cy="838678"/>
          </a:xfrm>
          <a:prstGeom prst="rect">
            <a:avLst/>
          </a:prstGeom>
          <a:ln w="25400">
            <a:miter lim="400000"/>
          </a:ln>
        </p:spPr>
      </p:pic>
      <p:pic>
        <p:nvPicPr>
          <p:cNvPr id="49" name="18_학생관리탭(학생,학부모).png"/>
          <p:cNvPicPr/>
          <p:nvPr/>
        </p:nvPicPr>
        <p:blipFill>
          <a:blip r:embed="rId13">
            <a:extLst/>
          </a:blip>
          <a:srcRect/>
          <a:stretch>
            <a:fillRect/>
          </a:stretch>
        </p:blipFill>
        <p:spPr>
          <a:xfrm>
            <a:off x="4001077" y="1499366"/>
            <a:ext cx="503207" cy="838678"/>
          </a:xfrm>
          <a:prstGeom prst="rect">
            <a:avLst/>
          </a:prstGeom>
          <a:ln w="25400">
            <a:miter lim="400000"/>
          </a:ln>
        </p:spPr>
      </p:pic>
      <p:pic>
        <p:nvPicPr>
          <p:cNvPr id="50" name="19_선생님과 쪽지,컨설턴트 상담(공통).png"/>
          <p:cNvPicPr/>
          <p:nvPr/>
        </p:nvPicPr>
        <p:blipFill>
          <a:blip r:embed="rId14">
            <a:extLst/>
          </a:blip>
          <a:srcRect/>
          <a:stretch>
            <a:fillRect/>
          </a:stretch>
        </p:blipFill>
        <p:spPr>
          <a:xfrm>
            <a:off x="3999269" y="2454823"/>
            <a:ext cx="503207" cy="838678"/>
          </a:xfrm>
          <a:prstGeom prst="rect">
            <a:avLst/>
          </a:prstGeom>
          <a:ln w="25400">
            <a:miter lim="400000"/>
          </a:ln>
        </p:spPr>
      </p:pic>
      <p:pic>
        <p:nvPicPr>
          <p:cNvPr id="51" name="20_출결관리(학생,학부모).png"/>
          <p:cNvPicPr/>
          <p:nvPr/>
        </p:nvPicPr>
        <p:blipFill>
          <a:blip r:embed="rId15">
            <a:extLst/>
          </a:blip>
          <a:srcRect/>
          <a:stretch>
            <a:fillRect/>
          </a:stretch>
        </p:blipFill>
        <p:spPr>
          <a:xfrm>
            <a:off x="4673785" y="2454823"/>
            <a:ext cx="503207" cy="838678"/>
          </a:xfrm>
          <a:prstGeom prst="rect">
            <a:avLst/>
          </a:prstGeom>
          <a:ln w="25400">
            <a:miter lim="400000"/>
          </a:ln>
        </p:spPr>
      </p:pic>
      <p:pic>
        <p:nvPicPr>
          <p:cNvPr id="52" name="22_마이페이지탭(학생,학부모).png"/>
          <p:cNvPicPr/>
          <p:nvPr/>
        </p:nvPicPr>
        <p:blipFill>
          <a:blip r:embed="rId16">
            <a:extLst/>
          </a:blip>
          <a:srcRect t="1391" b="1391"/>
          <a:stretch>
            <a:fillRect/>
          </a:stretch>
        </p:blipFill>
        <p:spPr>
          <a:xfrm>
            <a:off x="5990475" y="1499366"/>
            <a:ext cx="567981" cy="920298"/>
          </a:xfrm>
          <a:prstGeom prst="rect">
            <a:avLst/>
          </a:prstGeom>
          <a:ln w="25400">
            <a:miter lim="400000"/>
          </a:ln>
        </p:spPr>
      </p:pic>
      <p:pic>
        <p:nvPicPr>
          <p:cNvPr id="53" name="23_회원정보(공통).png"/>
          <p:cNvPicPr/>
          <p:nvPr/>
        </p:nvPicPr>
        <p:blipFill>
          <a:blip r:embed="rId17">
            <a:extLst/>
          </a:blip>
          <a:srcRect/>
          <a:stretch>
            <a:fillRect/>
          </a:stretch>
        </p:blipFill>
        <p:spPr>
          <a:xfrm>
            <a:off x="6022863" y="2454823"/>
            <a:ext cx="503207" cy="838678"/>
          </a:xfrm>
          <a:prstGeom prst="rect">
            <a:avLst/>
          </a:prstGeom>
          <a:ln w="25400">
            <a:miter lim="400000"/>
          </a:ln>
        </p:spPr>
      </p:pic>
      <p:pic>
        <p:nvPicPr>
          <p:cNvPr id="54" name="15_역제안 화면(학생,학부모).png"/>
          <p:cNvPicPr/>
          <p:nvPr/>
        </p:nvPicPr>
        <p:blipFill>
          <a:blip r:embed="rId18">
            <a:extLst/>
          </a:blip>
          <a:srcRect t="46" b="46"/>
          <a:stretch>
            <a:fillRect/>
          </a:stretch>
        </p:blipFill>
        <p:spPr>
          <a:xfrm>
            <a:off x="3326561" y="2454823"/>
            <a:ext cx="503207" cy="956602"/>
          </a:xfrm>
          <a:prstGeom prst="rect">
            <a:avLst/>
          </a:prstGeom>
          <a:ln w="25400">
            <a:miter lim="400000"/>
          </a:ln>
        </p:spPr>
      </p:pic>
      <p:pic>
        <p:nvPicPr>
          <p:cNvPr id="55" name="03_로그인 화면(공통).png"/>
          <p:cNvPicPr/>
          <p:nvPr/>
        </p:nvPicPr>
        <p:blipFill>
          <a:blip r:embed="rId19">
            <a:extLst/>
          </a:blip>
          <a:srcRect t="83" b="83"/>
          <a:stretch>
            <a:fillRect/>
          </a:stretch>
        </p:blipFill>
        <p:spPr>
          <a:xfrm>
            <a:off x="2653729" y="3748646"/>
            <a:ext cx="503207" cy="838678"/>
          </a:xfrm>
          <a:prstGeom prst="rect">
            <a:avLst/>
          </a:prstGeom>
          <a:ln w="25400">
            <a:miter lim="400000"/>
          </a:ln>
        </p:spPr>
      </p:pic>
      <p:pic>
        <p:nvPicPr>
          <p:cNvPr id="56" name="09_회원가입_3(학부모).png"/>
          <p:cNvPicPr/>
          <p:nvPr/>
        </p:nvPicPr>
        <p:blipFill>
          <a:blip r:embed="rId20">
            <a:extLst/>
          </a:blip>
          <a:srcRect/>
          <a:stretch>
            <a:fillRect/>
          </a:stretch>
        </p:blipFill>
        <p:spPr>
          <a:xfrm>
            <a:off x="5355069" y="4841539"/>
            <a:ext cx="503207" cy="936523"/>
          </a:xfrm>
          <a:prstGeom prst="rect">
            <a:avLst/>
          </a:prstGeom>
          <a:ln w="25400">
            <a:miter lim="400000"/>
          </a:ln>
        </p:spPr>
      </p:pic>
      <p:pic>
        <p:nvPicPr>
          <p:cNvPr id="57" name="10_회원가입_3_1(학부모).png"/>
          <p:cNvPicPr/>
          <p:nvPr/>
        </p:nvPicPr>
        <p:blipFill>
          <a:blip r:embed="rId21">
            <a:extLst/>
          </a:blip>
          <a:srcRect/>
          <a:stretch>
            <a:fillRect/>
          </a:stretch>
        </p:blipFill>
        <p:spPr>
          <a:xfrm>
            <a:off x="5993499" y="4345489"/>
            <a:ext cx="563783" cy="939638"/>
          </a:xfrm>
          <a:prstGeom prst="rect">
            <a:avLst/>
          </a:prstGeom>
          <a:ln w="25400">
            <a:miter lim="400000"/>
          </a:ln>
        </p:spPr>
      </p:pic>
      <p:pic>
        <p:nvPicPr>
          <p:cNvPr id="58" name="11_선생님 가입 신청.png"/>
          <p:cNvPicPr/>
          <p:nvPr/>
        </p:nvPicPr>
        <p:blipFill>
          <a:blip r:embed="rId22">
            <a:extLst/>
          </a:blip>
          <a:srcRect l="3095" r="3095"/>
          <a:stretch>
            <a:fillRect/>
          </a:stretch>
        </p:blipFill>
        <p:spPr>
          <a:xfrm>
            <a:off x="3333575" y="4841551"/>
            <a:ext cx="1163231" cy="1840624"/>
          </a:xfrm>
          <a:prstGeom prst="rect">
            <a:avLst/>
          </a:prstGeom>
          <a:ln w="25400">
            <a:miter lim="400000"/>
          </a:ln>
        </p:spPr>
      </p:pic>
      <p:pic>
        <p:nvPicPr>
          <p:cNvPr id="59" name="21_후기 적성(학생,학부모).png"/>
          <p:cNvPicPr/>
          <p:nvPr/>
        </p:nvPicPr>
        <p:blipFill>
          <a:blip r:embed="rId23">
            <a:extLst/>
          </a:blip>
          <a:srcRect/>
          <a:stretch>
            <a:fillRect/>
          </a:stretch>
        </p:blipFill>
        <p:spPr>
          <a:xfrm>
            <a:off x="5348324" y="2454823"/>
            <a:ext cx="503207" cy="838678"/>
          </a:xfrm>
          <a:prstGeom prst="rect">
            <a:avLst/>
          </a:prstGeom>
          <a:ln w="25400">
            <a:miter lim="400000"/>
          </a:ln>
        </p:spPr>
      </p:pic>
      <p:pic>
        <p:nvPicPr>
          <p:cNvPr id="60" name="25_결제내역(공통).png"/>
          <p:cNvPicPr/>
          <p:nvPr/>
        </p:nvPicPr>
        <p:blipFill>
          <a:blip r:embed="rId24">
            <a:extLst/>
          </a:blip>
          <a:srcRect/>
          <a:stretch>
            <a:fillRect/>
          </a:stretch>
        </p:blipFill>
        <p:spPr>
          <a:xfrm>
            <a:off x="6697401" y="3644495"/>
            <a:ext cx="503207" cy="1046950"/>
          </a:xfrm>
          <a:prstGeom prst="rect">
            <a:avLst/>
          </a:prstGeom>
          <a:ln w="25400">
            <a:miter lim="400000"/>
          </a:ln>
        </p:spPr>
      </p:pic>
      <p:pic>
        <p:nvPicPr>
          <p:cNvPr id="61" name="24_교육비 지급(공통).png"/>
          <p:cNvPicPr/>
          <p:nvPr/>
        </p:nvPicPr>
        <p:blipFill>
          <a:blip r:embed="rId25">
            <a:extLst/>
          </a:blip>
          <a:srcRect/>
          <a:stretch>
            <a:fillRect/>
          </a:stretch>
        </p:blipFill>
        <p:spPr>
          <a:xfrm>
            <a:off x="6697401" y="2454794"/>
            <a:ext cx="503207" cy="1046950"/>
          </a:xfrm>
          <a:prstGeom prst="rect">
            <a:avLst/>
          </a:prstGeom>
          <a:ln w="25400">
            <a:miter lim="400000"/>
          </a:ln>
        </p:spPr>
      </p:pic>
      <p:pic>
        <p:nvPicPr>
          <p:cNvPr id="62" name="그림 61"/>
          <p:cNvPicPr/>
          <p:nvPr/>
        </p:nvPicPr>
        <p:blipFill>
          <a:blip r:embed="rId26">
            <a:extLst/>
          </a:blip>
          <a:stretch>
            <a:fillRect/>
          </a:stretch>
        </p:blipFill>
        <p:spPr>
          <a:xfrm rot="5400000">
            <a:off x="1350816" y="1914013"/>
            <a:ext cx="855048" cy="54569"/>
          </a:xfrm>
          <a:prstGeom prst="rect">
            <a:avLst/>
          </a:prstGeom>
        </p:spPr>
      </p:pic>
      <p:pic>
        <p:nvPicPr>
          <p:cNvPr id="64" name="그림 63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 rot="10800000">
            <a:off x="1558993" y="2353395"/>
            <a:ext cx="230509" cy="13395"/>
          </a:xfrm>
          <a:prstGeom prst="rect">
            <a:avLst/>
          </a:prstGeom>
        </p:spPr>
      </p:pic>
      <p:pic>
        <p:nvPicPr>
          <p:cNvPr id="66" name="그림 65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 rot="5400000">
            <a:off x="1498868" y="2375650"/>
            <a:ext cx="124427" cy="65012"/>
          </a:xfrm>
          <a:prstGeom prst="rect">
            <a:avLst/>
          </a:prstGeom>
        </p:spPr>
      </p:pic>
      <p:pic>
        <p:nvPicPr>
          <p:cNvPr id="68" name="그림 67"/>
          <p:cNvPicPr/>
          <p:nvPr/>
        </p:nvPicPr>
        <p:blipFill>
          <a:blip r:embed="rId29">
            <a:extLst/>
          </a:blip>
          <a:stretch>
            <a:fillRect/>
          </a:stretch>
        </p:blipFill>
        <p:spPr>
          <a:xfrm rot="5400000">
            <a:off x="1835509" y="2061427"/>
            <a:ext cx="626171" cy="54569"/>
          </a:xfrm>
          <a:prstGeom prst="rect">
            <a:avLst/>
          </a:prstGeom>
        </p:spPr>
      </p:pic>
      <p:pic>
        <p:nvPicPr>
          <p:cNvPr id="70" name="그림 69"/>
          <p:cNvPicPr/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2340509" y="1676099"/>
            <a:ext cx="568975" cy="54569"/>
          </a:xfrm>
          <a:prstGeom prst="rect">
            <a:avLst/>
          </a:prstGeom>
        </p:spPr>
      </p:pic>
      <p:pic>
        <p:nvPicPr>
          <p:cNvPr id="72" name="그림 71"/>
          <p:cNvPicPr/>
          <p:nvPr/>
        </p:nvPicPr>
        <p:blipFill>
          <a:blip r:embed="rId31">
            <a:extLst/>
          </a:blip>
          <a:stretch>
            <a:fillRect/>
          </a:stretch>
        </p:blipFill>
        <p:spPr>
          <a:xfrm rot="5400000">
            <a:off x="2521343" y="2043067"/>
            <a:ext cx="763380" cy="65012"/>
          </a:xfrm>
          <a:prstGeom prst="rect">
            <a:avLst/>
          </a:prstGeom>
        </p:spPr>
      </p:pic>
      <p:pic>
        <p:nvPicPr>
          <p:cNvPr id="74" name="그림 73"/>
          <p:cNvPicPr/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2191303" y="2289283"/>
            <a:ext cx="662091" cy="54569"/>
          </a:xfrm>
          <a:prstGeom prst="rect">
            <a:avLst/>
          </a:prstGeom>
        </p:spPr>
      </p:pic>
      <p:pic>
        <p:nvPicPr>
          <p:cNvPr id="76" name="그림 75"/>
          <p:cNvPicPr/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2945696" y="2309870"/>
            <a:ext cx="636143" cy="13395"/>
          </a:xfrm>
          <a:prstGeom prst="rect">
            <a:avLst/>
          </a:prstGeom>
        </p:spPr>
      </p:pic>
      <p:pic>
        <p:nvPicPr>
          <p:cNvPr id="78" name="그림 77"/>
          <p:cNvPicPr/>
          <p:nvPr/>
        </p:nvPicPr>
        <p:blipFill>
          <a:blip r:embed="rId34">
            <a:extLst/>
          </a:blip>
          <a:stretch>
            <a:fillRect/>
          </a:stretch>
        </p:blipFill>
        <p:spPr>
          <a:xfrm rot="5400000">
            <a:off x="3503343" y="2347704"/>
            <a:ext cx="150083" cy="65012"/>
          </a:xfrm>
          <a:prstGeom prst="rect">
            <a:avLst/>
          </a:prstGeom>
        </p:spPr>
      </p:pic>
      <p:pic>
        <p:nvPicPr>
          <p:cNvPr id="80" name="그림 79"/>
          <p:cNvPicPr/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2189917" y="4278763"/>
            <a:ext cx="351929" cy="54569"/>
          </a:xfrm>
          <a:prstGeom prst="rect">
            <a:avLst/>
          </a:prstGeom>
        </p:spPr>
      </p:pic>
      <p:pic>
        <p:nvPicPr>
          <p:cNvPr id="82" name="그림 81"/>
          <p:cNvPicPr/>
          <p:nvPr/>
        </p:nvPicPr>
        <p:blipFill>
          <a:blip r:embed="rId36">
            <a:extLst/>
          </a:blip>
          <a:stretch>
            <a:fillRect/>
          </a:stretch>
        </p:blipFill>
        <p:spPr>
          <a:xfrm rot="5400000">
            <a:off x="3852459" y="2105577"/>
            <a:ext cx="454423" cy="54569"/>
          </a:xfrm>
          <a:prstGeom prst="rect">
            <a:avLst/>
          </a:prstGeom>
        </p:spPr>
      </p:pic>
      <p:pic>
        <p:nvPicPr>
          <p:cNvPr id="84" name="그림 83"/>
          <p:cNvPicPr/>
          <p:nvPr/>
        </p:nvPicPr>
        <p:blipFill>
          <a:blip r:embed="rId37">
            <a:extLst/>
          </a:blip>
          <a:stretch>
            <a:fillRect/>
          </a:stretch>
        </p:blipFill>
        <p:spPr>
          <a:xfrm rot="10800000">
            <a:off x="4078244" y="2341705"/>
            <a:ext cx="182924" cy="13395"/>
          </a:xfrm>
          <a:prstGeom prst="rect">
            <a:avLst/>
          </a:prstGeom>
        </p:spPr>
      </p:pic>
      <p:pic>
        <p:nvPicPr>
          <p:cNvPr id="86" name="그림 85"/>
          <p:cNvPicPr/>
          <p:nvPr/>
        </p:nvPicPr>
        <p:blipFill>
          <a:blip r:embed="rId38">
            <a:extLst/>
          </a:blip>
          <a:stretch>
            <a:fillRect/>
          </a:stretch>
        </p:blipFill>
        <p:spPr>
          <a:xfrm rot="5428022">
            <a:off x="4190668" y="2365528"/>
            <a:ext cx="124965" cy="65012"/>
          </a:xfrm>
          <a:prstGeom prst="rect">
            <a:avLst/>
          </a:prstGeom>
        </p:spPr>
      </p:pic>
      <p:pic>
        <p:nvPicPr>
          <p:cNvPr id="88" name="그림 87"/>
          <p:cNvPicPr/>
          <p:nvPr/>
        </p:nvPicPr>
        <p:blipFill>
          <a:blip r:embed="rId39">
            <a:extLst/>
          </a:blip>
          <a:stretch>
            <a:fillRect/>
          </a:stretch>
        </p:blipFill>
        <p:spPr>
          <a:xfrm rot="4700">
            <a:off x="4215599" y="1912457"/>
            <a:ext cx="719745" cy="54569"/>
          </a:xfrm>
          <a:prstGeom prst="rect">
            <a:avLst/>
          </a:prstGeom>
        </p:spPr>
      </p:pic>
      <p:pic>
        <p:nvPicPr>
          <p:cNvPr id="90" name="그림 89"/>
          <p:cNvPicPr/>
          <p:nvPr/>
        </p:nvPicPr>
        <p:blipFill>
          <a:blip r:embed="rId40">
            <a:extLst/>
          </a:blip>
          <a:stretch>
            <a:fillRect/>
          </a:stretch>
        </p:blipFill>
        <p:spPr>
          <a:xfrm rot="5400000">
            <a:off x="4662134" y="2158520"/>
            <a:ext cx="527609" cy="65012"/>
          </a:xfrm>
          <a:prstGeom prst="rect">
            <a:avLst/>
          </a:prstGeom>
        </p:spPr>
      </p:pic>
      <p:pic>
        <p:nvPicPr>
          <p:cNvPr id="92" name="그림 91"/>
          <p:cNvPicPr/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4218168" y="2040305"/>
            <a:ext cx="662090" cy="54569"/>
          </a:xfrm>
          <a:prstGeom prst="rect">
            <a:avLst/>
          </a:prstGeom>
        </p:spPr>
      </p:pic>
      <p:pic>
        <p:nvPicPr>
          <p:cNvPr id="94" name="그림 93"/>
          <p:cNvPicPr/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4971619" y="2060892"/>
            <a:ext cx="636143" cy="13395"/>
          </a:xfrm>
          <a:prstGeom prst="rect">
            <a:avLst/>
          </a:prstGeom>
        </p:spPr>
      </p:pic>
      <p:pic>
        <p:nvPicPr>
          <p:cNvPr id="96" name="그림 95"/>
          <p:cNvPicPr/>
          <p:nvPr/>
        </p:nvPicPr>
        <p:blipFill>
          <a:blip r:embed="rId41">
            <a:extLst/>
          </a:blip>
          <a:stretch>
            <a:fillRect/>
          </a:stretch>
        </p:blipFill>
        <p:spPr>
          <a:xfrm rot="5400000">
            <a:off x="5403779" y="2228647"/>
            <a:ext cx="392326" cy="65012"/>
          </a:xfrm>
          <a:prstGeom prst="rect">
            <a:avLst/>
          </a:prstGeom>
        </p:spPr>
      </p:pic>
      <p:pic>
        <p:nvPicPr>
          <p:cNvPr id="98" name="그림 97"/>
          <p:cNvPicPr/>
          <p:nvPr/>
        </p:nvPicPr>
        <p:blipFill>
          <a:blip r:embed="rId42">
            <a:extLst/>
          </a:blip>
          <a:stretch>
            <a:fillRect/>
          </a:stretch>
        </p:blipFill>
        <p:spPr>
          <a:xfrm rot="5400000">
            <a:off x="2423533" y="4198650"/>
            <a:ext cx="222684" cy="13395"/>
          </a:xfrm>
          <a:prstGeom prst="rect">
            <a:avLst/>
          </a:prstGeom>
        </p:spPr>
      </p:pic>
      <p:pic>
        <p:nvPicPr>
          <p:cNvPr id="100" name="그림 99"/>
          <p:cNvPicPr/>
          <p:nvPr/>
        </p:nvPicPr>
        <p:blipFill>
          <a:blip r:embed="rId43">
            <a:extLst/>
          </a:blip>
          <a:stretch>
            <a:fillRect/>
          </a:stretch>
        </p:blipFill>
        <p:spPr>
          <a:xfrm rot="21600000">
            <a:off x="2524953" y="4065564"/>
            <a:ext cx="132669" cy="65012"/>
          </a:xfrm>
          <a:prstGeom prst="rect">
            <a:avLst/>
          </a:prstGeom>
        </p:spPr>
      </p:pic>
      <p:pic>
        <p:nvPicPr>
          <p:cNvPr id="102" name="그림 101"/>
          <p:cNvPicPr/>
          <p:nvPr/>
        </p:nvPicPr>
        <p:blipFill>
          <a:blip r:embed="rId44">
            <a:extLst/>
          </a:blip>
          <a:stretch>
            <a:fillRect/>
          </a:stretch>
        </p:blipFill>
        <p:spPr>
          <a:xfrm rot="5400000">
            <a:off x="6114230" y="2156570"/>
            <a:ext cx="236427" cy="54569"/>
          </a:xfrm>
          <a:prstGeom prst="rect">
            <a:avLst/>
          </a:prstGeom>
        </p:spPr>
      </p:pic>
      <p:pic>
        <p:nvPicPr>
          <p:cNvPr id="104" name="그림 103"/>
          <p:cNvPicPr/>
          <p:nvPr/>
        </p:nvPicPr>
        <p:blipFill>
          <a:blip r:embed="rId45">
            <a:extLst/>
          </a:blip>
          <a:stretch>
            <a:fillRect/>
          </a:stretch>
        </p:blipFill>
        <p:spPr>
          <a:xfrm rot="5400000">
            <a:off x="6120763" y="1980324"/>
            <a:ext cx="698726" cy="54569"/>
          </a:xfrm>
          <a:prstGeom prst="rect">
            <a:avLst/>
          </a:prstGeom>
        </p:spPr>
      </p:pic>
      <p:pic>
        <p:nvPicPr>
          <p:cNvPr id="106" name="그림 105"/>
          <p:cNvPicPr/>
          <p:nvPr/>
        </p:nvPicPr>
        <p:blipFill>
          <a:blip r:embed="rId37">
            <a:extLst/>
          </a:blip>
          <a:stretch>
            <a:fillRect/>
          </a:stretch>
        </p:blipFill>
        <p:spPr>
          <a:xfrm rot="10800000">
            <a:off x="6295513" y="2341705"/>
            <a:ext cx="182924" cy="13395"/>
          </a:xfrm>
          <a:prstGeom prst="rect">
            <a:avLst/>
          </a:prstGeom>
        </p:spPr>
      </p:pic>
      <p:pic>
        <p:nvPicPr>
          <p:cNvPr id="108" name="그림 107"/>
          <p:cNvPicPr/>
          <p:nvPr/>
        </p:nvPicPr>
        <p:blipFill>
          <a:blip r:embed="rId46">
            <a:extLst/>
          </a:blip>
          <a:stretch>
            <a:fillRect/>
          </a:stretch>
        </p:blipFill>
        <p:spPr>
          <a:xfrm rot="5400000">
            <a:off x="6242588" y="2365537"/>
            <a:ext cx="124359" cy="65012"/>
          </a:xfrm>
          <a:prstGeom prst="rect">
            <a:avLst/>
          </a:prstGeom>
        </p:spPr>
      </p:pic>
      <p:pic>
        <p:nvPicPr>
          <p:cNvPr id="110" name="그림 109"/>
          <p:cNvPicPr/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6228046" y="2285757"/>
            <a:ext cx="182924" cy="13395"/>
          </a:xfrm>
          <a:prstGeom prst="rect">
            <a:avLst/>
          </a:prstGeom>
        </p:spPr>
      </p:pic>
      <p:pic>
        <p:nvPicPr>
          <p:cNvPr id="112" name="그림 111"/>
          <p:cNvPicPr/>
          <p:nvPr/>
        </p:nvPicPr>
        <p:blipFill>
          <a:blip r:embed="rId47">
            <a:extLst/>
          </a:blip>
          <a:stretch>
            <a:fillRect/>
          </a:stretch>
        </p:blipFill>
        <p:spPr>
          <a:xfrm>
            <a:off x="6529283" y="2285757"/>
            <a:ext cx="430241" cy="13395"/>
          </a:xfrm>
          <a:prstGeom prst="rect">
            <a:avLst/>
          </a:prstGeom>
        </p:spPr>
      </p:pic>
      <p:pic>
        <p:nvPicPr>
          <p:cNvPr id="114" name="그림 113"/>
          <p:cNvPicPr/>
          <p:nvPr/>
        </p:nvPicPr>
        <p:blipFill>
          <a:blip r:embed="rId48">
            <a:extLst/>
          </a:blip>
          <a:stretch>
            <a:fillRect/>
          </a:stretch>
        </p:blipFill>
        <p:spPr>
          <a:xfrm rot="5400000">
            <a:off x="6860710" y="2336501"/>
            <a:ext cx="176618" cy="65012"/>
          </a:xfrm>
          <a:prstGeom prst="rect">
            <a:avLst/>
          </a:prstGeom>
        </p:spPr>
      </p:pic>
      <p:pic>
        <p:nvPicPr>
          <p:cNvPr id="116" name="그림 115"/>
          <p:cNvPicPr/>
          <p:nvPr/>
        </p:nvPicPr>
        <p:blipFill>
          <a:blip r:embed="rId49">
            <a:extLst/>
          </a:blip>
          <a:stretch>
            <a:fillRect/>
          </a:stretch>
        </p:blipFill>
        <p:spPr>
          <a:xfrm rot="5400000">
            <a:off x="6566573" y="3002898"/>
            <a:ext cx="995749" cy="54569"/>
          </a:xfrm>
          <a:prstGeom prst="rect">
            <a:avLst/>
          </a:prstGeom>
        </p:spPr>
      </p:pic>
      <p:pic>
        <p:nvPicPr>
          <p:cNvPr id="118" name="그림 117"/>
          <p:cNvPicPr/>
          <p:nvPr/>
        </p:nvPicPr>
        <p:blipFill>
          <a:blip r:embed="rId50">
            <a:extLst/>
          </a:blip>
          <a:stretch>
            <a:fillRect/>
          </a:stretch>
        </p:blipFill>
        <p:spPr>
          <a:xfrm rot="10800000">
            <a:off x="6938935" y="3514662"/>
            <a:ext cx="133571" cy="13395"/>
          </a:xfrm>
          <a:prstGeom prst="rect">
            <a:avLst/>
          </a:prstGeom>
        </p:spPr>
      </p:pic>
      <p:pic>
        <p:nvPicPr>
          <p:cNvPr id="120" name="그림 119"/>
          <p:cNvPicPr/>
          <p:nvPr/>
        </p:nvPicPr>
        <p:blipFill>
          <a:blip r:embed="rId46">
            <a:extLst/>
          </a:blip>
          <a:stretch>
            <a:fillRect/>
          </a:stretch>
        </p:blipFill>
        <p:spPr>
          <a:xfrm rot="5400000">
            <a:off x="6886840" y="3544336"/>
            <a:ext cx="124359" cy="65012"/>
          </a:xfrm>
          <a:prstGeom prst="rect">
            <a:avLst/>
          </a:prstGeom>
        </p:spPr>
      </p:pic>
      <p:pic>
        <p:nvPicPr>
          <p:cNvPr id="122" name="그림 121"/>
          <p:cNvPicPr/>
          <p:nvPr/>
        </p:nvPicPr>
        <p:blipFill>
          <a:blip r:embed="rId51">
            <a:extLst/>
          </a:blip>
          <a:stretch>
            <a:fillRect/>
          </a:stretch>
        </p:blipFill>
        <p:spPr>
          <a:xfrm>
            <a:off x="2982417" y="4125412"/>
            <a:ext cx="346007" cy="65012"/>
          </a:xfrm>
          <a:prstGeom prst="rect">
            <a:avLst/>
          </a:prstGeom>
        </p:spPr>
      </p:pic>
      <p:pic>
        <p:nvPicPr>
          <p:cNvPr id="124" name="그림 123"/>
          <p:cNvPicPr/>
          <p:nvPr/>
        </p:nvPicPr>
        <p:blipFill>
          <a:blip r:embed="rId52">
            <a:extLst/>
          </a:blip>
          <a:stretch>
            <a:fillRect/>
          </a:stretch>
        </p:blipFill>
        <p:spPr>
          <a:xfrm rot="5400000">
            <a:off x="2520004" y="4400617"/>
            <a:ext cx="605671" cy="54569"/>
          </a:xfrm>
          <a:prstGeom prst="rect">
            <a:avLst/>
          </a:prstGeom>
        </p:spPr>
      </p:pic>
      <p:pic>
        <p:nvPicPr>
          <p:cNvPr id="126" name="그림 125"/>
          <p:cNvPicPr/>
          <p:nvPr/>
        </p:nvPicPr>
        <p:blipFill>
          <a:blip r:embed="rId53">
            <a:extLst/>
          </a:blip>
          <a:stretch>
            <a:fillRect/>
          </a:stretch>
        </p:blipFill>
        <p:spPr>
          <a:xfrm rot="10800000">
            <a:off x="2811255" y="4717811"/>
            <a:ext cx="113092" cy="13395"/>
          </a:xfrm>
          <a:prstGeom prst="rect">
            <a:avLst/>
          </a:prstGeom>
        </p:spPr>
      </p:pic>
      <p:pic>
        <p:nvPicPr>
          <p:cNvPr id="128" name="그림 127"/>
          <p:cNvPicPr/>
          <p:nvPr/>
        </p:nvPicPr>
        <p:blipFill>
          <a:blip r:embed="rId38">
            <a:extLst/>
          </a:blip>
          <a:stretch>
            <a:fillRect/>
          </a:stretch>
        </p:blipFill>
        <p:spPr>
          <a:xfrm rot="5428022">
            <a:off x="2850472" y="4751266"/>
            <a:ext cx="124965" cy="65012"/>
          </a:xfrm>
          <a:prstGeom prst="rect">
            <a:avLst/>
          </a:prstGeom>
        </p:spPr>
      </p:pic>
      <p:pic>
        <p:nvPicPr>
          <p:cNvPr id="130" name="그림 129"/>
          <p:cNvPicPr/>
          <p:nvPr/>
        </p:nvPicPr>
        <p:blipFill>
          <a:blip r:embed="rId54">
            <a:extLst/>
          </a:blip>
          <a:stretch>
            <a:fillRect/>
          </a:stretch>
        </p:blipFill>
        <p:spPr>
          <a:xfrm rot="5400000">
            <a:off x="2658439" y="4400617"/>
            <a:ext cx="504573" cy="54569"/>
          </a:xfrm>
          <a:prstGeom prst="rect">
            <a:avLst/>
          </a:prstGeom>
        </p:spPr>
      </p:pic>
      <p:pic>
        <p:nvPicPr>
          <p:cNvPr id="132" name="그림 131"/>
          <p:cNvPicPr/>
          <p:nvPr/>
        </p:nvPicPr>
        <p:blipFill>
          <a:blip r:embed="rId55">
            <a:extLst/>
          </a:blip>
          <a:stretch>
            <a:fillRect/>
          </a:stretch>
        </p:blipFill>
        <p:spPr>
          <a:xfrm rot="10800000">
            <a:off x="2899096" y="4661030"/>
            <a:ext cx="1027881" cy="13395"/>
          </a:xfrm>
          <a:prstGeom prst="rect">
            <a:avLst/>
          </a:prstGeom>
        </p:spPr>
      </p:pic>
      <p:pic>
        <p:nvPicPr>
          <p:cNvPr id="134" name="그림 133"/>
          <p:cNvPicPr/>
          <p:nvPr/>
        </p:nvPicPr>
        <p:blipFill>
          <a:blip r:embed="rId56">
            <a:extLst/>
          </a:blip>
          <a:stretch>
            <a:fillRect/>
          </a:stretch>
        </p:blipFill>
        <p:spPr>
          <a:xfrm rot="5400000">
            <a:off x="3820034" y="4718965"/>
            <a:ext cx="189562" cy="65012"/>
          </a:xfrm>
          <a:prstGeom prst="rect">
            <a:avLst/>
          </a:prstGeom>
        </p:spPr>
      </p:pic>
      <p:pic>
        <p:nvPicPr>
          <p:cNvPr id="136" name="그림 135"/>
          <p:cNvPicPr/>
          <p:nvPr/>
        </p:nvPicPr>
        <p:blipFill>
          <a:blip r:embed="rId57">
            <a:extLst/>
          </a:blip>
          <a:stretch>
            <a:fillRect/>
          </a:stretch>
        </p:blipFill>
        <p:spPr>
          <a:xfrm>
            <a:off x="3757627" y="3758978"/>
            <a:ext cx="138162" cy="54569"/>
          </a:xfrm>
          <a:prstGeom prst="rect">
            <a:avLst/>
          </a:prstGeom>
        </p:spPr>
      </p:pic>
      <p:pic>
        <p:nvPicPr>
          <p:cNvPr id="138" name="그림 137"/>
          <p:cNvPicPr/>
          <p:nvPr/>
        </p:nvPicPr>
        <p:blipFill>
          <a:blip r:embed="rId58">
            <a:extLst/>
          </a:blip>
          <a:stretch>
            <a:fillRect/>
          </a:stretch>
        </p:blipFill>
        <p:spPr>
          <a:xfrm rot="5400000">
            <a:off x="3696385" y="3963086"/>
            <a:ext cx="387318" cy="13395"/>
          </a:xfrm>
          <a:prstGeom prst="rect">
            <a:avLst/>
          </a:prstGeom>
        </p:spPr>
      </p:pic>
      <p:pic>
        <p:nvPicPr>
          <p:cNvPr id="140" name="그림 139"/>
          <p:cNvPicPr/>
          <p:nvPr/>
        </p:nvPicPr>
        <p:blipFill>
          <a:blip r:embed="rId43">
            <a:extLst/>
          </a:blip>
          <a:stretch>
            <a:fillRect/>
          </a:stretch>
        </p:blipFill>
        <p:spPr>
          <a:xfrm rot="21600000">
            <a:off x="3883346" y="4125412"/>
            <a:ext cx="132668" cy="65012"/>
          </a:xfrm>
          <a:prstGeom prst="rect">
            <a:avLst/>
          </a:prstGeom>
        </p:spPr>
      </p:pic>
      <p:pic>
        <p:nvPicPr>
          <p:cNvPr id="142" name="그림 141"/>
          <p:cNvPicPr/>
          <p:nvPr/>
        </p:nvPicPr>
        <p:blipFill>
          <a:blip r:embed="rId43">
            <a:extLst/>
          </a:blip>
          <a:stretch>
            <a:fillRect/>
          </a:stretch>
        </p:blipFill>
        <p:spPr>
          <a:xfrm rot="21600000">
            <a:off x="4546924" y="4135504"/>
            <a:ext cx="132668" cy="65012"/>
          </a:xfrm>
          <a:prstGeom prst="rect">
            <a:avLst/>
          </a:prstGeom>
        </p:spPr>
      </p:pic>
      <p:pic>
        <p:nvPicPr>
          <p:cNvPr id="144" name="그림 143"/>
          <p:cNvPicPr/>
          <p:nvPr/>
        </p:nvPicPr>
        <p:blipFill>
          <a:blip r:embed="rId59">
            <a:extLst/>
          </a:blip>
          <a:stretch>
            <a:fillRect/>
          </a:stretch>
        </p:blipFill>
        <p:spPr>
          <a:xfrm>
            <a:off x="4340289" y="4244529"/>
            <a:ext cx="222028" cy="54569"/>
          </a:xfrm>
          <a:prstGeom prst="rect">
            <a:avLst/>
          </a:prstGeom>
        </p:spPr>
      </p:pic>
      <p:pic>
        <p:nvPicPr>
          <p:cNvPr id="146" name="그림 145"/>
          <p:cNvPicPr/>
          <p:nvPr/>
        </p:nvPicPr>
        <p:blipFill>
          <a:blip r:embed="rId60">
            <a:extLst/>
          </a:blip>
          <a:stretch>
            <a:fillRect/>
          </a:stretch>
        </p:blipFill>
        <p:spPr>
          <a:xfrm rot="5400000">
            <a:off x="4495650" y="4210928"/>
            <a:ext cx="125910" cy="13395"/>
          </a:xfrm>
          <a:prstGeom prst="rect">
            <a:avLst/>
          </a:prstGeom>
        </p:spPr>
      </p:pic>
      <p:pic>
        <p:nvPicPr>
          <p:cNvPr id="148" name="그림 147"/>
          <p:cNvPicPr/>
          <p:nvPr/>
        </p:nvPicPr>
        <p:blipFill>
          <a:blip r:embed="rId61">
            <a:extLst/>
          </a:blip>
          <a:stretch>
            <a:fillRect/>
          </a:stretch>
        </p:blipFill>
        <p:spPr>
          <a:xfrm rot="5400000">
            <a:off x="1305786" y="1242364"/>
            <a:ext cx="488342" cy="65012"/>
          </a:xfrm>
          <a:prstGeom prst="rect">
            <a:avLst/>
          </a:prstGeom>
        </p:spPr>
      </p:pic>
      <p:pic>
        <p:nvPicPr>
          <p:cNvPr id="150" name="그림 149"/>
          <p:cNvPicPr/>
          <p:nvPr/>
        </p:nvPicPr>
        <p:blipFill>
          <a:blip r:embed="rId62">
            <a:extLst/>
          </a:blip>
          <a:stretch>
            <a:fillRect/>
          </a:stretch>
        </p:blipFill>
        <p:spPr>
          <a:xfrm rot="5400000">
            <a:off x="4764607" y="4068238"/>
            <a:ext cx="160411" cy="54569"/>
          </a:xfrm>
          <a:prstGeom prst="rect">
            <a:avLst/>
          </a:prstGeom>
        </p:spPr>
      </p:pic>
      <p:pic>
        <p:nvPicPr>
          <p:cNvPr id="152" name="그림 151"/>
          <p:cNvPicPr/>
          <p:nvPr/>
        </p:nvPicPr>
        <p:blipFill>
          <a:blip r:embed="rId63">
            <a:extLst/>
          </a:blip>
          <a:stretch>
            <a:fillRect/>
          </a:stretch>
        </p:blipFill>
        <p:spPr>
          <a:xfrm rot="21600000">
            <a:off x="4832207" y="4135504"/>
            <a:ext cx="522550" cy="65012"/>
          </a:xfrm>
          <a:prstGeom prst="rect">
            <a:avLst/>
          </a:prstGeom>
        </p:spPr>
      </p:pic>
      <p:pic>
        <p:nvPicPr>
          <p:cNvPr id="154" name="그림 153"/>
          <p:cNvPicPr/>
          <p:nvPr/>
        </p:nvPicPr>
        <p:blipFill>
          <a:blip r:embed="rId64">
            <a:extLst/>
          </a:blip>
          <a:stretch>
            <a:fillRect/>
          </a:stretch>
        </p:blipFill>
        <p:spPr>
          <a:xfrm rot="5400000">
            <a:off x="4938047" y="4054476"/>
            <a:ext cx="132887" cy="54569"/>
          </a:xfrm>
          <a:prstGeom prst="rect">
            <a:avLst/>
          </a:prstGeom>
        </p:spPr>
      </p:pic>
      <p:pic>
        <p:nvPicPr>
          <p:cNvPr id="156" name="그림 155"/>
          <p:cNvPicPr/>
          <p:nvPr/>
        </p:nvPicPr>
        <p:blipFill>
          <a:blip r:embed="rId65">
            <a:extLst/>
          </a:blip>
          <a:stretch>
            <a:fillRect/>
          </a:stretch>
        </p:blipFill>
        <p:spPr>
          <a:xfrm rot="5400000">
            <a:off x="4442178" y="4741091"/>
            <a:ext cx="1124626" cy="13395"/>
          </a:xfrm>
          <a:prstGeom prst="rect">
            <a:avLst/>
          </a:prstGeom>
        </p:spPr>
      </p:pic>
      <p:pic>
        <p:nvPicPr>
          <p:cNvPr id="158" name="그림 157"/>
          <p:cNvPicPr/>
          <p:nvPr/>
        </p:nvPicPr>
        <p:blipFill>
          <a:blip r:embed="rId66">
            <a:extLst/>
          </a:blip>
          <a:stretch>
            <a:fillRect/>
          </a:stretch>
        </p:blipFill>
        <p:spPr>
          <a:xfrm>
            <a:off x="4993543" y="5277278"/>
            <a:ext cx="364883" cy="65012"/>
          </a:xfrm>
          <a:prstGeom prst="rect">
            <a:avLst/>
          </a:prstGeom>
        </p:spPr>
      </p:pic>
      <p:pic>
        <p:nvPicPr>
          <p:cNvPr id="160" name="그림 159"/>
          <p:cNvPicPr/>
          <p:nvPr/>
        </p:nvPicPr>
        <p:blipFill>
          <a:blip r:embed="rId67">
            <a:extLst/>
          </a:blip>
          <a:stretch>
            <a:fillRect/>
          </a:stretch>
        </p:blipFill>
        <p:spPr>
          <a:xfrm rot="5412810">
            <a:off x="5312017" y="4226725"/>
            <a:ext cx="999778" cy="54569"/>
          </a:xfrm>
          <a:prstGeom prst="rect">
            <a:avLst/>
          </a:prstGeom>
        </p:spPr>
      </p:pic>
      <p:pic>
        <p:nvPicPr>
          <p:cNvPr id="162" name="그림 161"/>
          <p:cNvPicPr/>
          <p:nvPr/>
        </p:nvPicPr>
        <p:blipFill>
          <a:blip r:embed="rId68">
            <a:extLst/>
          </a:blip>
          <a:stretch>
            <a:fillRect/>
          </a:stretch>
        </p:blipFill>
        <p:spPr>
          <a:xfrm rot="5385342">
            <a:off x="5724274" y="4800905"/>
            <a:ext cx="172922" cy="54569"/>
          </a:xfrm>
          <a:prstGeom prst="rect">
            <a:avLst/>
          </a:prstGeom>
        </p:spPr>
      </p:pic>
      <p:pic>
        <p:nvPicPr>
          <p:cNvPr id="164" name="그림 163"/>
          <p:cNvPicPr/>
          <p:nvPr/>
        </p:nvPicPr>
        <p:blipFill>
          <a:blip r:embed="rId69">
            <a:extLst/>
          </a:blip>
          <a:stretch>
            <a:fillRect/>
          </a:stretch>
        </p:blipFill>
        <p:spPr>
          <a:xfrm rot="21600000">
            <a:off x="5805718" y="4715283"/>
            <a:ext cx="190801" cy="65012"/>
          </a:xfrm>
          <a:prstGeom prst="rect">
            <a:avLst/>
          </a:prstGeom>
        </p:spPr>
      </p:pic>
      <p:pic>
        <p:nvPicPr>
          <p:cNvPr id="166" name="그림 165"/>
          <p:cNvPicPr/>
          <p:nvPr/>
        </p:nvPicPr>
        <p:blipFill>
          <a:blip r:embed="rId70">
            <a:extLst/>
          </a:blip>
          <a:stretch>
            <a:fillRect/>
          </a:stretch>
        </p:blipFill>
        <p:spPr>
          <a:xfrm rot="10829869">
            <a:off x="2137666" y="2384798"/>
            <a:ext cx="103021" cy="13395"/>
          </a:xfrm>
          <a:prstGeom prst="rect">
            <a:avLst/>
          </a:prstGeom>
        </p:spPr>
      </p:pic>
      <p:pic>
        <p:nvPicPr>
          <p:cNvPr id="168" name="그림 167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 rot="5400000">
            <a:off x="2169844" y="2414117"/>
            <a:ext cx="124427" cy="65012"/>
          </a:xfrm>
          <a:prstGeom prst="rect">
            <a:avLst/>
          </a:prstGeom>
        </p:spPr>
      </p:pic>
      <p:sp>
        <p:nvSpPr>
          <p:cNvPr id="170" name="Shape 170"/>
          <p:cNvSpPr/>
          <p:nvPr/>
        </p:nvSpPr>
        <p:spPr>
          <a:xfrm flipV="1">
            <a:off x="1306114" y="183148"/>
            <a:ext cx="668749" cy="0"/>
          </a:xfrm>
          <a:prstGeom prst="line">
            <a:avLst/>
          </a:prstGeom>
          <a:ln w="76200">
            <a:solidFill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171" name="Shape 171"/>
          <p:cNvSpPr/>
          <p:nvPr/>
        </p:nvSpPr>
        <p:spPr>
          <a:xfrm>
            <a:off x="1303846" y="228704"/>
            <a:ext cx="563856" cy="25710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/>
            </a:pPr>
            <a:r>
              <a:rPr sz="1319"/>
              <a:t>꿀선생</a:t>
            </a:r>
          </a:p>
        </p:txBody>
      </p:sp>
      <p:sp>
        <p:nvSpPr>
          <p:cNvPr id="172" name="Shape 172"/>
          <p:cNvSpPr/>
          <p:nvPr/>
        </p:nvSpPr>
        <p:spPr>
          <a:xfrm flipV="1">
            <a:off x="2007371" y="183148"/>
            <a:ext cx="668749" cy="0"/>
          </a:xfrm>
          <a:prstGeom prst="line">
            <a:avLst/>
          </a:prstGeom>
          <a:ln w="76200">
            <a:solidFill>
              <a:srgbClr val="F39019"/>
            </a:solidFill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173" name="Shape 173"/>
          <p:cNvSpPr/>
          <p:nvPr/>
        </p:nvSpPr>
        <p:spPr>
          <a:xfrm>
            <a:off x="1982354" y="255710"/>
            <a:ext cx="812723" cy="1826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4500">
                <a:solidFill>
                  <a:srgbClr val="F39019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87"/>
              <a:t>학생,학부모</a:t>
            </a:r>
          </a:p>
        </p:txBody>
      </p:sp>
    </p:spTree>
    <p:extLst>
      <p:ext uri="{BB962C8B-B14F-4D97-AF65-F5344CB8AC3E}">
        <p14:creationId xmlns:p14="http://schemas.microsoft.com/office/powerpoint/2010/main" val="32601159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01_스플래쉬 화면(공통)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4309" y="801253"/>
            <a:ext cx="934814" cy="1558022"/>
          </a:xfrm>
          <a:prstGeom prst="rect">
            <a:avLst/>
          </a:prstGeom>
          <a:ln w="25400">
            <a:miter lim="400000"/>
          </a:ln>
        </p:spPr>
      </p:pic>
      <p:pic>
        <p:nvPicPr>
          <p:cNvPr id="176" name="02_메인탭(학생,학부모).png"/>
          <p:cNvPicPr/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2767842" y="793897"/>
            <a:ext cx="934814" cy="1558023"/>
          </a:xfrm>
          <a:prstGeom prst="rect">
            <a:avLst/>
          </a:prstGeom>
          <a:ln w="25400">
            <a:miter lim="400000"/>
          </a:ln>
        </p:spPr>
      </p:pic>
      <p:pic>
        <p:nvPicPr>
          <p:cNvPr id="177" name="14_선생님 정보(학생,학부모).png"/>
          <p:cNvPicPr/>
          <p:nvPr/>
        </p:nvPicPr>
        <p:blipFill>
          <a:blip r:embed="rId4">
            <a:extLst/>
          </a:blip>
          <a:srcRect t="121" b="121"/>
          <a:stretch>
            <a:fillRect/>
          </a:stretch>
        </p:blipFill>
        <p:spPr>
          <a:xfrm>
            <a:off x="4017097" y="2644751"/>
            <a:ext cx="934814" cy="3419351"/>
          </a:xfrm>
          <a:prstGeom prst="rect">
            <a:avLst/>
          </a:prstGeom>
          <a:ln w="25400">
            <a:miter lim="400000"/>
          </a:ln>
        </p:spPr>
      </p:pic>
      <p:pic>
        <p:nvPicPr>
          <p:cNvPr id="178" name="16_검색탭(학생).png"/>
          <p:cNvPicPr/>
          <p:nvPr/>
        </p:nvPicPr>
        <p:blipFill>
          <a:blip r:embed="rId5">
            <a:extLst/>
          </a:blip>
          <a:srcRect t="103" b="103"/>
          <a:stretch>
            <a:fillRect/>
          </a:stretch>
        </p:blipFill>
        <p:spPr>
          <a:xfrm>
            <a:off x="4020455" y="793898"/>
            <a:ext cx="934814" cy="1606610"/>
          </a:xfrm>
          <a:prstGeom prst="rect">
            <a:avLst/>
          </a:prstGeom>
          <a:ln w="25400">
            <a:miter lim="400000"/>
          </a:ln>
        </p:spPr>
      </p:pic>
      <p:pic>
        <p:nvPicPr>
          <p:cNvPr id="179" name="17_상세검색(학부모).png"/>
          <p:cNvPicPr/>
          <p:nvPr/>
        </p:nvPicPr>
        <p:blipFill>
          <a:blip r:embed="rId6">
            <a:extLst/>
          </a:blip>
          <a:srcRect/>
          <a:stretch>
            <a:fillRect/>
          </a:stretch>
        </p:blipFill>
        <p:spPr>
          <a:xfrm>
            <a:off x="5270626" y="2544660"/>
            <a:ext cx="934814" cy="1558023"/>
          </a:xfrm>
          <a:prstGeom prst="rect">
            <a:avLst/>
          </a:prstGeom>
          <a:ln w="25400">
            <a:miter lim="400000"/>
          </a:ln>
        </p:spPr>
      </p:pic>
      <p:pic>
        <p:nvPicPr>
          <p:cNvPr id="180" name="그림 179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3760675" y="1837246"/>
            <a:ext cx="1151758" cy="54569"/>
          </a:xfrm>
          <a:prstGeom prst="rect">
            <a:avLst/>
          </a:prstGeom>
        </p:spPr>
      </p:pic>
      <p:pic>
        <p:nvPicPr>
          <p:cNvPr id="182" name="그림 181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5034720" y="1807617"/>
            <a:ext cx="1406651" cy="65012"/>
          </a:xfrm>
          <a:prstGeom prst="rect">
            <a:avLst/>
          </a:prstGeom>
        </p:spPr>
      </p:pic>
      <p:pic>
        <p:nvPicPr>
          <p:cNvPr id="184" name="그림 183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 rot="21596378">
            <a:off x="2130515" y="1542327"/>
            <a:ext cx="637348" cy="65012"/>
          </a:xfrm>
          <a:prstGeom prst="rect">
            <a:avLst/>
          </a:prstGeom>
        </p:spPr>
      </p:pic>
      <p:pic>
        <p:nvPicPr>
          <p:cNvPr id="186" name="그림 185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 rot="10829869">
            <a:off x="4321997" y="2420319"/>
            <a:ext cx="179894" cy="13395"/>
          </a:xfrm>
          <a:prstGeom prst="rect">
            <a:avLst/>
          </a:prstGeom>
        </p:spPr>
      </p:pic>
      <p:pic>
        <p:nvPicPr>
          <p:cNvPr id="188" name="그림 187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 rot="5400000">
            <a:off x="4381734" y="2496920"/>
            <a:ext cx="219661" cy="65012"/>
          </a:xfrm>
          <a:prstGeom prst="rect">
            <a:avLst/>
          </a:prstGeom>
        </p:spPr>
      </p:pic>
      <p:pic>
        <p:nvPicPr>
          <p:cNvPr id="190" name="그림 189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 rot="5400000">
            <a:off x="2045774" y="2936993"/>
            <a:ext cx="2418100" cy="54569"/>
          </a:xfrm>
          <a:prstGeom prst="rect">
            <a:avLst/>
          </a:prstGeom>
        </p:spPr>
      </p:pic>
      <p:pic>
        <p:nvPicPr>
          <p:cNvPr id="192" name="그림 191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 rot="10800000">
            <a:off x="3238995" y="4134657"/>
            <a:ext cx="750939" cy="65012"/>
          </a:xfrm>
          <a:prstGeom prst="rect">
            <a:avLst/>
          </a:prstGeom>
        </p:spPr>
      </p:pic>
      <p:pic>
        <p:nvPicPr>
          <p:cNvPr id="194" name="그림 193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705820" y="1122737"/>
            <a:ext cx="1045504" cy="54569"/>
          </a:xfrm>
          <a:prstGeom prst="rect">
            <a:avLst/>
          </a:prstGeom>
        </p:spPr>
      </p:pic>
      <p:sp>
        <p:nvSpPr>
          <p:cNvPr id="196" name="Shape 196"/>
          <p:cNvSpPr/>
          <p:nvPr/>
        </p:nvSpPr>
        <p:spPr>
          <a:xfrm flipV="1">
            <a:off x="1306114" y="183148"/>
            <a:ext cx="668749" cy="0"/>
          </a:xfrm>
          <a:prstGeom prst="line">
            <a:avLst/>
          </a:prstGeom>
          <a:ln w="76200">
            <a:solidFill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197" name="Shape 197"/>
          <p:cNvSpPr/>
          <p:nvPr/>
        </p:nvSpPr>
        <p:spPr>
          <a:xfrm>
            <a:off x="1303846" y="228704"/>
            <a:ext cx="563856" cy="25710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/>
            </a:pPr>
            <a:r>
              <a:rPr sz="1319"/>
              <a:t>꿀선생</a:t>
            </a:r>
          </a:p>
        </p:txBody>
      </p:sp>
      <p:sp>
        <p:nvSpPr>
          <p:cNvPr id="198" name="Shape 198"/>
          <p:cNvSpPr/>
          <p:nvPr/>
        </p:nvSpPr>
        <p:spPr>
          <a:xfrm flipV="1">
            <a:off x="2007371" y="183148"/>
            <a:ext cx="668749" cy="0"/>
          </a:xfrm>
          <a:prstGeom prst="line">
            <a:avLst/>
          </a:prstGeom>
          <a:ln w="76200">
            <a:solidFill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199" name="Shape 199"/>
          <p:cNvSpPr/>
          <p:nvPr/>
        </p:nvSpPr>
        <p:spPr>
          <a:xfrm>
            <a:off x="1982354" y="255710"/>
            <a:ext cx="812723" cy="1826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4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/>
            </a:pPr>
            <a:r>
              <a:rPr sz="1187"/>
              <a:t>학생,학부모</a:t>
            </a:r>
          </a:p>
        </p:txBody>
      </p:sp>
      <p:sp>
        <p:nvSpPr>
          <p:cNvPr id="200" name="Shape 200"/>
          <p:cNvSpPr/>
          <p:nvPr/>
        </p:nvSpPr>
        <p:spPr>
          <a:xfrm flipV="1">
            <a:off x="2707992" y="183148"/>
            <a:ext cx="668749" cy="0"/>
          </a:xfrm>
          <a:prstGeom prst="line">
            <a:avLst/>
          </a:prstGeom>
          <a:ln w="76200">
            <a:solidFill>
              <a:srgbClr val="F39019"/>
            </a:solidFill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201" name="Shape 201"/>
          <p:cNvSpPr/>
          <p:nvPr/>
        </p:nvSpPr>
        <p:spPr>
          <a:xfrm>
            <a:off x="2711094" y="238867"/>
            <a:ext cx="815528" cy="2367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4500">
                <a:solidFill>
                  <a:srgbClr val="F39019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87"/>
              <a:t>선생님찾기</a:t>
            </a:r>
          </a:p>
        </p:txBody>
      </p:sp>
    </p:spTree>
    <p:extLst>
      <p:ext uri="{BB962C8B-B14F-4D97-AF65-F5344CB8AC3E}">
        <p14:creationId xmlns:p14="http://schemas.microsoft.com/office/powerpoint/2010/main" val="38693225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27" y="127"/>
            <a:ext cx="6857746" cy="68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245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27" y="127"/>
            <a:ext cx="6857746" cy="68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156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631721"/>
            <a:ext cx="9144000" cy="276999"/>
            <a:chOff x="0" y="130920"/>
            <a:chExt cx="9144000" cy="276999"/>
          </a:xfrm>
        </p:grpSpPr>
        <p:sp>
          <p:nvSpPr>
            <p:cNvPr id="6" name="TextBox 5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/>
          <p:cNvSpPr/>
          <p:nvPr/>
        </p:nvSpPr>
        <p:spPr>
          <a:xfrm>
            <a:off x="827584" y="174352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rPr>
              <a:t>프로젝트 </a:t>
            </a:r>
            <a:r>
              <a:rPr lang="ko-KR" altLang="en-US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rPr>
              <a:t>소개</a:t>
            </a:r>
            <a:endParaRPr lang="en-US" altLang="ko-KR" dirty="0" smtClean="0">
              <a:solidFill>
                <a:srgbClr val="502710"/>
              </a:solidFill>
              <a:latin typeface="a블랙M" pitchFamily="18" charset="-127"/>
              <a:ea typeface="a블랙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7816" y="174920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rPr>
              <a:t>01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84152" y="217784"/>
            <a:ext cx="45719" cy="288032"/>
          </a:xfrm>
          <a:prstGeom prst="rect">
            <a:avLst/>
          </a:prstGeom>
          <a:solidFill>
            <a:srgbClr val="502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4658720" y="1700240"/>
            <a:ext cx="3888432" cy="734368"/>
            <a:chOff x="4860032" y="1182464"/>
            <a:chExt cx="3888432" cy="734368"/>
          </a:xfrm>
        </p:grpSpPr>
        <p:sp>
          <p:nvSpPr>
            <p:cNvPr id="29" name="TextBox 28"/>
            <p:cNvSpPr txBox="1"/>
            <p:nvPr/>
          </p:nvSpPr>
          <p:spPr>
            <a:xfrm>
              <a:off x="4860032" y="118246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tx1"/>
                    </a:solidFill>
                  </a:ln>
                  <a:solidFill>
                    <a:srgbClr val="75FFBD"/>
                  </a:solidFill>
                  <a:latin typeface="a블랙M" pitchFamily="18" charset="-127"/>
                  <a:ea typeface="a블랙M" pitchFamily="18" charset="-127"/>
                </a:rPr>
                <a:t>플랫폼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rgbClr val="75FFBD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4961184" y="1528216"/>
              <a:ext cx="3787280" cy="0"/>
            </a:xfrm>
            <a:prstGeom prst="line">
              <a:avLst/>
            </a:prstGeom>
            <a:ln>
              <a:solidFill>
                <a:srgbClr val="75FF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889176" y="1578278"/>
              <a:ext cx="17620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과외 중개 및 교육</a:t>
              </a:r>
              <a:endParaRPr lang="ko-KR" altLang="en-US" sz="16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658720" y="2679776"/>
            <a:ext cx="3888432" cy="734368"/>
            <a:chOff x="4860032" y="1182464"/>
            <a:chExt cx="3888432" cy="734368"/>
          </a:xfrm>
        </p:grpSpPr>
        <p:sp>
          <p:nvSpPr>
            <p:cNvPr id="33" name="TextBox 32"/>
            <p:cNvSpPr txBox="1"/>
            <p:nvPr/>
          </p:nvSpPr>
          <p:spPr>
            <a:xfrm>
              <a:off x="4860032" y="118246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tx1"/>
                    </a:solidFill>
                  </a:ln>
                  <a:solidFill>
                    <a:srgbClr val="75FFBD"/>
                  </a:solidFill>
                  <a:latin typeface="a블랙M" pitchFamily="18" charset="-127"/>
                  <a:ea typeface="a블랙M" pitchFamily="18" charset="-127"/>
                </a:rPr>
                <a:t>대상</a:t>
              </a:r>
              <a:endParaRPr lang="ko-KR" altLang="en-US" dirty="0">
                <a:ln>
                  <a:solidFill>
                    <a:schemeClr val="tx1"/>
                  </a:solidFill>
                </a:ln>
                <a:solidFill>
                  <a:srgbClr val="75FFBD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4961184" y="1528216"/>
              <a:ext cx="3787280" cy="0"/>
            </a:xfrm>
            <a:prstGeom prst="line">
              <a:avLst/>
            </a:prstGeom>
            <a:ln>
              <a:solidFill>
                <a:srgbClr val="75FF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889176" y="1578278"/>
              <a:ext cx="2339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자녀를 둔 학부모 및 학생</a:t>
              </a:r>
              <a:endParaRPr lang="ko-KR" altLang="en-US" sz="16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658720" y="3665576"/>
            <a:ext cx="4329813" cy="2457917"/>
            <a:chOff x="467544" y="4077072"/>
            <a:chExt cx="4329813" cy="2457917"/>
          </a:xfrm>
        </p:grpSpPr>
        <p:grpSp>
          <p:nvGrpSpPr>
            <p:cNvPr id="36" name="그룹 35"/>
            <p:cNvGrpSpPr/>
            <p:nvPr/>
          </p:nvGrpSpPr>
          <p:grpSpPr>
            <a:xfrm>
              <a:off x="467544" y="4077072"/>
              <a:ext cx="4329813" cy="2457917"/>
              <a:chOff x="4860032" y="1182464"/>
              <a:chExt cx="4329813" cy="2457917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4860032" y="1182464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n>
                      <a:solidFill>
                        <a:schemeClr val="tx1"/>
                      </a:solidFill>
                    </a:ln>
                    <a:solidFill>
                      <a:srgbClr val="75FFBD"/>
                    </a:solidFill>
                    <a:latin typeface="a블랙M" pitchFamily="18" charset="-127"/>
                    <a:ea typeface="a블랙M" pitchFamily="18" charset="-127"/>
                  </a:rPr>
                  <a:t>특징</a:t>
                </a:r>
                <a:endParaRPr lang="ko-KR" altLang="en-US" dirty="0">
                  <a:ln>
                    <a:solidFill>
                      <a:schemeClr val="tx1"/>
                    </a:solidFill>
                  </a:ln>
                  <a:solidFill>
                    <a:srgbClr val="75FFBD"/>
                  </a:solidFill>
                  <a:latin typeface="a블랙M" pitchFamily="18" charset="-127"/>
                  <a:ea typeface="a블랙M" pitchFamily="18" charset="-127"/>
                </a:endParaRPr>
              </a:p>
            </p:txBody>
          </p:sp>
          <p:cxnSp>
            <p:nvCxnSpPr>
              <p:cNvPr id="38" name="직선 연결선 37"/>
              <p:cNvCxnSpPr/>
              <p:nvPr/>
            </p:nvCxnSpPr>
            <p:spPr>
              <a:xfrm>
                <a:off x="4961184" y="1528216"/>
                <a:ext cx="3787280" cy="0"/>
              </a:xfrm>
              <a:prstGeom prst="line">
                <a:avLst/>
              </a:prstGeom>
              <a:ln>
                <a:solidFill>
                  <a:srgbClr val="75FFB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5177208" y="1578278"/>
                <a:ext cx="4012637" cy="2062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smtClean="0">
                    <a:latin typeface="나눔고딕" pitchFamily="50" charset="-127"/>
                    <a:ea typeface="나눔고딕" pitchFamily="50" charset="-127"/>
                  </a:rPr>
                  <a:t>쉽고 빠른 과외선생님 찾기</a:t>
                </a:r>
                <a:endParaRPr lang="en-US" altLang="ko-KR" sz="1600" dirty="0" smtClean="0">
                  <a:latin typeface="나눔고딕" pitchFamily="50" charset="-127"/>
                  <a:ea typeface="나눔고딕" pitchFamily="50" charset="-127"/>
                </a:endParaRPr>
              </a:p>
              <a:p>
                <a:endParaRPr lang="en-US" altLang="ko-KR" sz="1600" dirty="0" smtClean="0"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1600" dirty="0" smtClean="0">
                    <a:latin typeface="나눔고딕" pitchFamily="50" charset="-127"/>
                    <a:ea typeface="나눔고딕" pitchFamily="50" charset="-127"/>
                  </a:rPr>
                  <a:t>학부모님의 학생관리를 적극적으로 도와주는</a:t>
                </a:r>
                <a:endParaRPr lang="en-US" altLang="ko-KR" sz="1600" dirty="0" smtClean="0"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1600" dirty="0" smtClean="0">
                    <a:latin typeface="나눔고딕" pitchFamily="50" charset="-127"/>
                    <a:ea typeface="나눔고딕" pitchFamily="50" charset="-127"/>
                  </a:rPr>
                  <a:t>시스템</a:t>
                </a:r>
                <a:endParaRPr lang="en-US" altLang="ko-KR" sz="1600" dirty="0" smtClean="0">
                  <a:latin typeface="나눔고딕" pitchFamily="50" charset="-127"/>
                  <a:ea typeface="나눔고딕" pitchFamily="50" charset="-127"/>
                </a:endParaRPr>
              </a:p>
              <a:p>
                <a:endParaRPr lang="en-US" altLang="ko-KR" sz="1600" dirty="0" smtClean="0"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1600" dirty="0" smtClean="0">
                    <a:latin typeface="나눔고딕" pitchFamily="50" charset="-127"/>
                    <a:ea typeface="나눔고딕" pitchFamily="50" charset="-127"/>
                  </a:rPr>
                  <a:t>교육 </a:t>
                </a:r>
                <a:r>
                  <a:rPr lang="ko-KR" altLang="en-US" sz="1600" dirty="0" smtClean="0">
                    <a:latin typeface="나눔고딕" pitchFamily="50" charset="-127"/>
                    <a:ea typeface="나눔고딕" pitchFamily="50" charset="-127"/>
                  </a:rPr>
                  <a:t>생태계 구축하여 </a:t>
                </a:r>
                <a:endParaRPr lang="en-US" altLang="ko-KR" sz="1600" dirty="0" smtClean="0"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1600" dirty="0" smtClean="0">
                    <a:latin typeface="나눔고딕" pitchFamily="50" charset="-127"/>
                    <a:ea typeface="나눔고딕" pitchFamily="50" charset="-127"/>
                  </a:rPr>
                  <a:t>전 연령에 걸쳐 제대로 된 교육시스템 구축</a:t>
                </a:r>
                <a:endParaRPr lang="en-US" altLang="ko-KR" sz="1600" dirty="0" smtClean="0">
                  <a:latin typeface="나눔고딕" pitchFamily="50" charset="-127"/>
                  <a:ea typeface="나눔고딕" pitchFamily="50" charset="-127"/>
                </a:endParaRPr>
              </a:p>
              <a:p>
                <a:r>
                  <a:rPr lang="ko-KR" altLang="en-US" sz="1600" dirty="0" smtClean="0">
                    <a:latin typeface="나눔고딕" pitchFamily="50" charset="-127"/>
                    <a:ea typeface="나눔고딕" pitchFamily="50" charset="-127"/>
                  </a:rPr>
                  <a:t>그에 따른 수익 </a:t>
                </a:r>
                <a:r>
                  <a:rPr lang="ko-KR" altLang="en-US" sz="1600" smtClean="0">
                    <a:latin typeface="나눔고딕" pitchFamily="50" charset="-127"/>
                    <a:ea typeface="나눔고딕" pitchFamily="50" charset="-127"/>
                  </a:rPr>
                  <a:t>실현 </a:t>
                </a:r>
                <a:endParaRPr lang="en-US" altLang="ko-KR" sz="1600" dirty="0" smtClean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610992" y="4567408"/>
              <a:ext cx="144016" cy="144016"/>
            </a:xfrm>
            <a:prstGeom prst="ellipse">
              <a:avLst/>
            </a:prstGeom>
            <a:solidFill>
              <a:srgbClr val="75F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611560" y="5056608"/>
              <a:ext cx="144016" cy="144016"/>
            </a:xfrm>
            <a:prstGeom prst="ellipse">
              <a:avLst/>
            </a:prstGeom>
            <a:solidFill>
              <a:srgbClr val="75F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611560" y="5784712"/>
              <a:ext cx="144016" cy="144016"/>
            </a:xfrm>
            <a:prstGeom prst="ellipse">
              <a:avLst/>
            </a:prstGeom>
            <a:solidFill>
              <a:srgbClr val="75F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179512" y="2348880"/>
            <a:ext cx="4320480" cy="2520280"/>
          </a:xfrm>
          <a:prstGeom prst="rect">
            <a:avLst/>
          </a:prstGeom>
          <a:noFill/>
          <a:ln w="9525">
            <a:solidFill>
              <a:srgbClr val="50271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484696" y="2550258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</a:rPr>
              <a:t>동화세상에듀코</a:t>
            </a:r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49984" y="255561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502710"/>
                </a:solidFill>
                <a:latin typeface="나눔고딕 ExtraBold" pitchFamily="50" charset="-127"/>
                <a:ea typeface="나눔고딕 ExtraBold" pitchFamily="50" charset="-127"/>
              </a:rPr>
              <a:t>참고</a:t>
            </a:r>
            <a:endParaRPr lang="ko-KR" altLang="en-US" dirty="0">
              <a:solidFill>
                <a:srgbClr val="50271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1763688" y="3068960"/>
            <a:ext cx="2664296" cy="0"/>
          </a:xfrm>
          <a:prstGeom prst="line">
            <a:avLst/>
          </a:prstGeom>
          <a:ln>
            <a:solidFill>
              <a:srgbClr val="5027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409991" y="3186842"/>
            <a:ext cx="17299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과외 중개업체 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직원 수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4500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명</a:t>
            </a:r>
            <a:endParaRPr lang="en-US" altLang="ko-KR" sz="10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연매출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1000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억 이상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172" name="Picture 4" descr="http://pixabay.com/static/uploads/photo/2013/07/13/10/30/icon-157360_64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8722" y="3186842"/>
            <a:ext cx="360000" cy="360000"/>
          </a:xfrm>
          <a:prstGeom prst="rect">
            <a:avLst/>
          </a:prstGeom>
          <a:noFill/>
        </p:spPr>
      </p:pic>
      <p:pic>
        <p:nvPicPr>
          <p:cNvPr id="54" name="Picture 4" descr="http://pixabay.com/static/uploads/photo/2013/07/13/10/30/icon-157360_64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3789080"/>
            <a:ext cx="360000" cy="360000"/>
          </a:xfrm>
          <a:prstGeom prst="rect">
            <a:avLst/>
          </a:prstGeom>
          <a:noFill/>
        </p:spPr>
      </p:pic>
      <p:sp>
        <p:nvSpPr>
          <p:cNvPr id="55" name="타원 54"/>
          <p:cNvSpPr/>
          <p:nvPr/>
        </p:nvSpPr>
        <p:spPr>
          <a:xfrm>
            <a:off x="2051720" y="385469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960226" y="3776340"/>
            <a:ext cx="40107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￦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7176" name="Picture 8" descr="http://rlv.zcache.co.kr/%EA%B9%8C%EB%A7%8C_%EB%B3%84_%EC%95%84%EC%9D%B4%EC%BD%98_%EC%9C%A1%EA%B5%B0_%EB%9D%BC%EC%9A%B4%EB%93%9C%ED%98%95%EC%8A%A4%ED%8B%B0%EC%BB%A4-r908d3fa9403844abb4474f9777d24149_v9waf_8byvr_512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26754" y="4299446"/>
            <a:ext cx="468000" cy="468000"/>
          </a:xfrm>
          <a:prstGeom prst="rect">
            <a:avLst/>
          </a:prstGeom>
          <a:noFill/>
        </p:spPr>
      </p:pic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268401"/>
              </p:ext>
            </p:extLst>
          </p:nvPr>
        </p:nvGraphicFramePr>
        <p:xfrm>
          <a:off x="342142" y="3494634"/>
          <a:ext cx="1402060" cy="295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Image" r:id="rId6" imgW="3377520" imgH="711000" progId="Photoshop.Image.13">
                  <p:embed/>
                </p:oleObj>
              </mc:Choice>
              <mc:Fallback>
                <p:oleObj name="Image" r:id="rId6" imgW="3377520" imgH="7110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2142" y="3494634"/>
                        <a:ext cx="1402060" cy="295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27" y="127"/>
            <a:ext cx="6857746" cy="68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874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27" y="127"/>
            <a:ext cx="6857746" cy="68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616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27" y="127"/>
            <a:ext cx="6857746" cy="68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677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27" y="127"/>
            <a:ext cx="6857746" cy="68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567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27" y="127"/>
            <a:ext cx="6857746" cy="68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637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27" y="127"/>
            <a:ext cx="6857746" cy="68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185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27" y="127"/>
            <a:ext cx="6857746" cy="68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46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27" y="127"/>
            <a:ext cx="6857746" cy="68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996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27" y="127"/>
            <a:ext cx="6857746" cy="68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959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27" y="127"/>
            <a:ext cx="6857746" cy="68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2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137744" y="1988840"/>
            <a:ext cx="3005952" cy="1415772"/>
            <a:chOff x="3281760" y="2060848"/>
            <a:chExt cx="3005952" cy="1415772"/>
          </a:xfrm>
        </p:grpSpPr>
        <p:sp>
          <p:nvSpPr>
            <p:cNvPr id="4" name="TextBox 3"/>
            <p:cNvSpPr txBox="1"/>
            <p:nvPr/>
          </p:nvSpPr>
          <p:spPr>
            <a:xfrm>
              <a:off x="3281760" y="2060848"/>
              <a:ext cx="3005952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rgbClr val="75FFBD"/>
                  </a:solidFill>
                  <a:latin typeface="a블랙B" pitchFamily="18" charset="-127"/>
                  <a:ea typeface="a블랙B" pitchFamily="18" charset="-127"/>
                </a:rPr>
                <a:t>02</a:t>
              </a:r>
            </a:p>
            <a:p>
              <a:pPr algn="ctr"/>
              <a:endParaRPr lang="en-US" altLang="ko-KR" sz="1000" dirty="0" smtClean="0">
                <a:solidFill>
                  <a:srgbClr val="75FFBD"/>
                </a:solidFill>
                <a:latin typeface="a블랙B" pitchFamily="18" charset="-127"/>
                <a:ea typeface="a블랙B" pitchFamily="18" charset="-127"/>
              </a:endParaRPr>
            </a:p>
            <a:p>
              <a:pPr algn="ctr"/>
              <a:r>
                <a:rPr lang="ko-KR" altLang="en-US" sz="4400" dirty="0" err="1" smtClean="0">
                  <a:ln>
                    <a:solidFill>
                      <a:sysClr val="windowText" lastClr="000000"/>
                    </a:solidFill>
                  </a:ln>
                  <a:solidFill>
                    <a:srgbClr val="75FFBD"/>
                  </a:solidFill>
                  <a:latin typeface="a블랙B" pitchFamily="18" charset="-127"/>
                  <a:ea typeface="a블랙B" pitchFamily="18" charset="-127"/>
                </a:rPr>
                <a:t>스토리텔링</a:t>
              </a:r>
              <a:endParaRPr lang="ko-KR" altLang="en-US" sz="4400" dirty="0">
                <a:ln>
                  <a:solidFill>
                    <a:sysClr val="windowText" lastClr="000000"/>
                  </a:solidFill>
                </a:ln>
                <a:solidFill>
                  <a:srgbClr val="75FFBD"/>
                </a:solidFill>
                <a:latin typeface="a블랙B" pitchFamily="18" charset="-127"/>
                <a:ea typeface="a블랙B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419872" y="3457576"/>
              <a:ext cx="2736304" cy="0"/>
            </a:xfrm>
            <a:prstGeom prst="line">
              <a:avLst/>
            </a:prstGeom>
            <a:ln>
              <a:solidFill>
                <a:srgbClr val="75FF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http://cfile25.uf.tistory.com/image/1462543D4FB9C2892F3883"/>
          <p:cNvPicPr>
            <a:picLocks noChangeAspect="1" noChangeArrowheads="1"/>
          </p:cNvPicPr>
          <p:nvPr/>
        </p:nvPicPr>
        <p:blipFill>
          <a:blip r:embed="rId2" cstate="print"/>
          <a:srcRect l="19200" t="53845" r="25601"/>
          <a:stretch>
            <a:fillRect/>
          </a:stretch>
        </p:blipFill>
        <p:spPr bwMode="auto">
          <a:xfrm>
            <a:off x="4211960" y="4077072"/>
            <a:ext cx="850149" cy="792088"/>
          </a:xfrm>
          <a:prstGeom prst="rect">
            <a:avLst/>
          </a:prstGeom>
          <a:noFill/>
        </p:spPr>
      </p:pic>
      <p:grpSp>
        <p:nvGrpSpPr>
          <p:cNvPr id="8" name="그룹 7"/>
          <p:cNvGrpSpPr/>
          <p:nvPr/>
        </p:nvGrpSpPr>
        <p:grpSpPr>
          <a:xfrm>
            <a:off x="0" y="130920"/>
            <a:ext cx="9144000" cy="276999"/>
            <a:chOff x="0" y="130920"/>
            <a:chExt cx="9144000" cy="276999"/>
          </a:xfrm>
        </p:grpSpPr>
        <p:sp>
          <p:nvSpPr>
            <p:cNvPr id="9" name="TextBox 8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27" y="127"/>
            <a:ext cx="6857746" cy="68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436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27" y="127"/>
            <a:ext cx="6857746" cy="68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479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27" y="127"/>
            <a:ext cx="6857746" cy="68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580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27" y="127"/>
            <a:ext cx="6857746" cy="68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7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27" y="127"/>
            <a:ext cx="6857746" cy="68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753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27" y="127"/>
            <a:ext cx="6857746" cy="68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176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 flipV="1">
            <a:off x="1306114" y="183148"/>
            <a:ext cx="668749" cy="0"/>
          </a:xfrm>
          <a:prstGeom prst="line">
            <a:avLst/>
          </a:prstGeom>
          <a:ln w="76200">
            <a:solidFill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204" name="Shape 204"/>
          <p:cNvSpPr/>
          <p:nvPr/>
        </p:nvSpPr>
        <p:spPr>
          <a:xfrm>
            <a:off x="1303846" y="228704"/>
            <a:ext cx="563856" cy="25710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/>
            </a:pPr>
            <a:r>
              <a:rPr sz="1319"/>
              <a:t>꿀선생</a:t>
            </a:r>
          </a:p>
        </p:txBody>
      </p:sp>
      <p:sp>
        <p:nvSpPr>
          <p:cNvPr id="205" name="Shape 205"/>
          <p:cNvSpPr/>
          <p:nvPr/>
        </p:nvSpPr>
        <p:spPr>
          <a:xfrm flipV="1">
            <a:off x="2007371" y="183148"/>
            <a:ext cx="668749" cy="0"/>
          </a:xfrm>
          <a:prstGeom prst="line">
            <a:avLst/>
          </a:prstGeom>
          <a:ln w="76200">
            <a:solidFill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206" name="Shape 206"/>
          <p:cNvSpPr/>
          <p:nvPr/>
        </p:nvSpPr>
        <p:spPr>
          <a:xfrm>
            <a:off x="1982354" y="255710"/>
            <a:ext cx="812723" cy="1826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4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/>
            </a:pPr>
            <a:r>
              <a:rPr sz="1187"/>
              <a:t>학생,학부모</a:t>
            </a:r>
          </a:p>
        </p:txBody>
      </p:sp>
      <p:pic>
        <p:nvPicPr>
          <p:cNvPr id="207" name="01_스플래쉬 화면(공통).png"/>
          <p:cNvPicPr/>
          <p:nvPr/>
        </p:nvPicPr>
        <p:blipFill>
          <a:blip r:embed="rId2">
            <a:extLst/>
          </a:blip>
          <a:srcRect l="203" r="203"/>
          <a:stretch>
            <a:fillRect/>
          </a:stretch>
        </p:blipFill>
        <p:spPr>
          <a:xfrm>
            <a:off x="3735574" y="658380"/>
            <a:ext cx="1672882" cy="2799514"/>
          </a:xfrm>
          <a:prstGeom prst="rect">
            <a:avLst/>
          </a:prstGeom>
          <a:ln w="254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4132187" y="1512802"/>
            <a:ext cx="234783" cy="234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3901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500">
                <a:solidFill>
                  <a:srgbClr val="F39019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3"/>
              <a:t>1</a:t>
            </a:r>
          </a:p>
        </p:txBody>
      </p:sp>
      <p:graphicFrame>
        <p:nvGraphicFramePr>
          <p:cNvPr id="209" name="Table 209"/>
          <p:cNvGraphicFramePr/>
          <p:nvPr/>
        </p:nvGraphicFramePr>
        <p:xfrm>
          <a:off x="1674646" y="3774862"/>
          <a:ext cx="5795325" cy="2553784"/>
        </p:xfrm>
        <a:graphic>
          <a:graphicData uri="http://schemas.openxmlformats.org/drawingml/2006/table">
            <a:tbl>
              <a:tblPr bandRow="1"/>
              <a:tblGrid>
                <a:gridCol w="647991"/>
                <a:gridCol w="1070064"/>
                <a:gridCol w="1070064"/>
                <a:gridCol w="1235687"/>
                <a:gridCol w="1771519"/>
              </a:tblGrid>
              <a:tr h="279218"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순번</a:t>
                      </a:r>
                    </a:p>
                  </a:txBody>
                  <a:tcPr marL="13395" marR="13395" marT="13395" marB="13395" anchor="ctr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F3901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기능명</a:t>
                      </a:r>
                    </a:p>
                  </a:txBody>
                  <a:tcPr marL="13395" marR="13395" marT="13395" marB="13395" anchor="ctr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F3901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기능</a:t>
                      </a:r>
                    </a:p>
                  </a:txBody>
                  <a:tcPr marL="13395" marR="13395" marT="13395" marB="13395" anchor="ctr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F3901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조건</a:t>
                      </a:r>
                    </a:p>
                  </a:txBody>
                  <a:tcPr marL="13395" marR="13395" marT="13395" marB="13395" anchor="ctr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F3901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결과</a:t>
                      </a:r>
                    </a:p>
                  </a:txBody>
                  <a:tcPr marL="13395" marR="13395" marT="13395" marB="13395" anchor="ctr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F39019"/>
                    </a:solidFill>
                  </a:tcPr>
                </a:tc>
              </a:tr>
              <a:tr h="279218"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스플래쉬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스플래쉬 화면 띄움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7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스플래쉬 화면을 2초간 띄움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279218">
                <a:tc rowSpan="4"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1_1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4"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업데이트 확인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4"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업데이트 버전을 확인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업데이트 버전이 존재하지 않음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자동 로그인 여부를 확인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27921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업데이트 버전이 존재하나 필수가 아님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자동 로그인 여부를 확인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27921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필수 업데이트 버전이 존재함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해당 앱의 구글 마켓 화면으로 이동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27921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네트워크에 연결이 안되었을시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"네트워크를 연결해주세요." 토스트를
 띄우고 앱을 종료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279218">
                <a:tc rowSpan="2"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1_2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자동 로그인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자동 로그인 여부를 확인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로그인하지 않은 사용자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"로그인" 화면으로 이동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31343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로그인을 한 적이 있는 사용자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해당 계정으로 로그인하고
 해당계정 사용자 유형에 맞춰 "메인탭" 화면 이동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279218"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1_3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2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7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뒤로가기 버튼을 선택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7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앱을 종료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10" name="Shape 210"/>
          <p:cNvSpPr/>
          <p:nvPr/>
        </p:nvSpPr>
        <p:spPr>
          <a:xfrm flipV="1">
            <a:off x="2707992" y="183148"/>
            <a:ext cx="668749" cy="0"/>
          </a:xfrm>
          <a:prstGeom prst="line">
            <a:avLst/>
          </a:prstGeom>
          <a:ln w="76200">
            <a:solidFill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211" name="Shape 211"/>
          <p:cNvSpPr/>
          <p:nvPr/>
        </p:nvSpPr>
        <p:spPr>
          <a:xfrm>
            <a:off x="2711094" y="238867"/>
            <a:ext cx="815528" cy="2367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4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/>
            </a:pPr>
            <a:r>
              <a:rPr sz="1187"/>
              <a:t>선생님찾기</a:t>
            </a:r>
          </a:p>
        </p:txBody>
      </p:sp>
      <p:sp>
        <p:nvSpPr>
          <p:cNvPr id="212" name="Shape 212"/>
          <p:cNvSpPr/>
          <p:nvPr/>
        </p:nvSpPr>
        <p:spPr>
          <a:xfrm flipV="1">
            <a:off x="3408613" y="183148"/>
            <a:ext cx="668749" cy="0"/>
          </a:xfrm>
          <a:prstGeom prst="line">
            <a:avLst/>
          </a:prstGeom>
          <a:ln w="76200">
            <a:solidFill>
              <a:srgbClr val="F39019"/>
            </a:solidFill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213" name="Shape 213"/>
          <p:cNvSpPr/>
          <p:nvPr/>
        </p:nvSpPr>
        <p:spPr>
          <a:xfrm>
            <a:off x="3443703" y="228704"/>
            <a:ext cx="733774" cy="25710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000">
                <a:solidFill>
                  <a:srgbClr val="F39019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19"/>
              <a:t>스플래쉬</a:t>
            </a:r>
          </a:p>
        </p:txBody>
      </p:sp>
    </p:spTree>
    <p:extLst>
      <p:ext uri="{BB962C8B-B14F-4D97-AF65-F5344CB8AC3E}">
        <p14:creationId xmlns:p14="http://schemas.microsoft.com/office/powerpoint/2010/main" val="19867369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02_메인탭(학생,학부모).png"/>
          <p:cNvPicPr/>
          <p:nvPr/>
        </p:nvPicPr>
        <p:blipFill>
          <a:blip r:embed="rId2">
            <a:extLst/>
          </a:blip>
          <a:srcRect l="203" r="203" b="81313"/>
          <a:stretch>
            <a:fillRect/>
          </a:stretch>
        </p:blipFill>
        <p:spPr>
          <a:xfrm>
            <a:off x="3226530" y="1238820"/>
            <a:ext cx="2690905" cy="841475"/>
          </a:xfrm>
          <a:prstGeom prst="rect">
            <a:avLst/>
          </a:prstGeom>
          <a:ln w="25400">
            <a:miter lim="400000"/>
          </a:ln>
        </p:spPr>
      </p:pic>
      <p:sp>
        <p:nvSpPr>
          <p:cNvPr id="216" name="Shape 216"/>
          <p:cNvSpPr/>
          <p:nvPr/>
        </p:nvSpPr>
        <p:spPr>
          <a:xfrm flipV="1">
            <a:off x="1306114" y="183148"/>
            <a:ext cx="668749" cy="0"/>
          </a:xfrm>
          <a:prstGeom prst="line">
            <a:avLst/>
          </a:prstGeom>
          <a:ln w="76200">
            <a:solidFill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217" name="Shape 217"/>
          <p:cNvSpPr/>
          <p:nvPr/>
        </p:nvSpPr>
        <p:spPr>
          <a:xfrm>
            <a:off x="1303846" y="228704"/>
            <a:ext cx="563856" cy="25710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/>
            </a:pPr>
            <a:r>
              <a:rPr sz="1319"/>
              <a:t>꿀선생</a:t>
            </a:r>
          </a:p>
        </p:txBody>
      </p:sp>
      <p:sp>
        <p:nvSpPr>
          <p:cNvPr id="218" name="Shape 218"/>
          <p:cNvSpPr/>
          <p:nvPr/>
        </p:nvSpPr>
        <p:spPr>
          <a:xfrm flipV="1">
            <a:off x="2007371" y="183148"/>
            <a:ext cx="668749" cy="0"/>
          </a:xfrm>
          <a:prstGeom prst="line">
            <a:avLst/>
          </a:prstGeom>
          <a:ln w="76200">
            <a:solidFill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219" name="Shape 219"/>
          <p:cNvSpPr/>
          <p:nvPr/>
        </p:nvSpPr>
        <p:spPr>
          <a:xfrm>
            <a:off x="1982354" y="255710"/>
            <a:ext cx="812723" cy="1826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4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/>
            </a:pPr>
            <a:r>
              <a:rPr sz="1187"/>
              <a:t>학생,학부모</a:t>
            </a:r>
          </a:p>
        </p:txBody>
      </p:sp>
      <p:sp>
        <p:nvSpPr>
          <p:cNvPr id="220" name="Shape 220"/>
          <p:cNvSpPr/>
          <p:nvPr/>
        </p:nvSpPr>
        <p:spPr>
          <a:xfrm flipV="1">
            <a:off x="2707992" y="183148"/>
            <a:ext cx="668749" cy="0"/>
          </a:xfrm>
          <a:prstGeom prst="line">
            <a:avLst/>
          </a:prstGeom>
          <a:ln w="76200">
            <a:solidFill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221" name="Shape 221"/>
          <p:cNvSpPr/>
          <p:nvPr/>
        </p:nvSpPr>
        <p:spPr>
          <a:xfrm>
            <a:off x="2711094" y="238867"/>
            <a:ext cx="815528" cy="2367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4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/>
            </a:pPr>
            <a:r>
              <a:rPr sz="1187"/>
              <a:t>선생님찾기</a:t>
            </a:r>
          </a:p>
        </p:txBody>
      </p:sp>
      <p:sp>
        <p:nvSpPr>
          <p:cNvPr id="222" name="Shape 222"/>
          <p:cNvSpPr/>
          <p:nvPr/>
        </p:nvSpPr>
        <p:spPr>
          <a:xfrm flipV="1">
            <a:off x="3408613" y="183148"/>
            <a:ext cx="668749" cy="0"/>
          </a:xfrm>
          <a:prstGeom prst="line">
            <a:avLst/>
          </a:prstGeom>
          <a:ln w="76200">
            <a:solidFill>
              <a:srgbClr val="F39019"/>
            </a:solidFill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223" name="Shape 223"/>
          <p:cNvSpPr/>
          <p:nvPr/>
        </p:nvSpPr>
        <p:spPr>
          <a:xfrm>
            <a:off x="3443703" y="228704"/>
            <a:ext cx="789880" cy="25710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000">
                <a:solidFill>
                  <a:srgbClr val="F39019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19"/>
              <a:t>알림 기능</a:t>
            </a:r>
          </a:p>
        </p:txBody>
      </p:sp>
      <p:pic>
        <p:nvPicPr>
          <p:cNvPr id="224" name="그림 223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1781151">
            <a:off x="4542889" y="1235077"/>
            <a:ext cx="1248483" cy="54569"/>
          </a:xfrm>
          <a:prstGeom prst="rect">
            <a:avLst/>
          </a:prstGeom>
        </p:spPr>
      </p:pic>
      <p:sp>
        <p:nvSpPr>
          <p:cNvPr id="226" name="Shape 226"/>
          <p:cNvSpPr/>
          <p:nvPr/>
        </p:nvSpPr>
        <p:spPr>
          <a:xfrm>
            <a:off x="4285558" y="682301"/>
            <a:ext cx="704920" cy="44376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rgbClr val="F39019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2"/>
              <a:t>알림</a:t>
            </a:r>
          </a:p>
        </p:txBody>
      </p:sp>
      <p:pic>
        <p:nvPicPr>
          <p:cNvPr id="227" name="스크린샷 2015-10-06 오후 8.52.08.png"/>
          <p:cNvPicPr/>
          <p:nvPr/>
        </p:nvPicPr>
        <p:blipFill>
          <a:blip r:embed="rId4">
            <a:extLst/>
          </a:blip>
          <a:srcRect l="30038" b="14905"/>
          <a:stretch>
            <a:fillRect/>
          </a:stretch>
        </p:blipFill>
        <p:spPr>
          <a:xfrm>
            <a:off x="6071943" y="796135"/>
            <a:ext cx="321542" cy="324909"/>
          </a:xfrm>
          <a:prstGeom prst="rect">
            <a:avLst/>
          </a:prstGeom>
          <a:ln w="25400">
            <a:miter lim="400000"/>
          </a:ln>
        </p:spPr>
      </p:pic>
      <p:pic>
        <p:nvPicPr>
          <p:cNvPr id="228" name="그림 227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9539018">
            <a:off x="5686179" y="1272631"/>
            <a:ext cx="555685" cy="13395"/>
          </a:xfrm>
          <a:prstGeom prst="rect">
            <a:avLst/>
          </a:prstGeom>
        </p:spPr>
      </p:pic>
      <p:graphicFrame>
        <p:nvGraphicFramePr>
          <p:cNvPr id="230" name="Table 230"/>
          <p:cNvGraphicFramePr/>
          <p:nvPr/>
        </p:nvGraphicFramePr>
        <p:xfrm>
          <a:off x="3008268" y="2360868"/>
          <a:ext cx="3520863" cy="3987270"/>
        </p:xfrm>
        <a:graphic>
          <a:graphicData uri="http://schemas.openxmlformats.org/drawingml/2006/table">
            <a:tbl>
              <a:tblPr firstRow="1" firstCol="1" bandRow="1"/>
              <a:tblGrid>
                <a:gridCol w="996091"/>
                <a:gridCol w="2524772"/>
              </a:tblGrid>
              <a:tr h="784380">
                <a:tc>
                  <a:txBody>
                    <a:bodyPr/>
                    <a:lstStyle/>
                    <a:p>
                      <a:pPr lvl="0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FFFFFF"/>
                          </a:solidFill>
                          <a:sym typeface="Apple SD 산돌고딕 Neo 세미볼드체"/>
                        </a:rPr>
                        <a:t>기능</a:t>
                      </a:r>
                    </a:p>
                  </a:txBody>
                  <a:tcPr marL="13395" marR="13395" marT="13395" marB="13395" anchor="ctr" horzOverflow="overflow">
                    <a:solidFill>
                      <a:srgbClr val="F3901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FFFFFF"/>
                          </a:solidFill>
                          <a:sym typeface="Apple SD 산돌고딕 Neo 세미볼드체"/>
                        </a:rPr>
                        <a:t>알림 기능</a:t>
                      </a:r>
                    </a:p>
                  </a:txBody>
                  <a:tcPr marL="13395" marR="13395" marT="13395" marB="13395" anchor="ctr" horzOverflow="overflow">
                    <a:solidFill>
                      <a:srgbClr val="E3E5E8"/>
                    </a:solidFill>
                  </a:tcPr>
                </a:tc>
              </a:tr>
              <a:tr h="846534">
                <a:tc>
                  <a:txBody>
                    <a:bodyPr/>
                    <a:lstStyle/>
                    <a:p>
                      <a:pPr lvl="0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FFFFFF"/>
                          </a:solidFill>
                          <a:sym typeface="Apple SD 산돌고딕 Neo 세미볼드체"/>
                        </a:rPr>
                        <a:t>기능 개요</a:t>
                      </a:r>
                    </a:p>
                  </a:txBody>
                  <a:tcPr marL="13395" marR="13395" marT="13395" marB="13395" anchor="ctr" horzOverflow="overflow">
                    <a:solidFill>
                      <a:srgbClr val="F3901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1800"/>
                        <a:t>사용자에게 온 알림의 갯수를 표시하고 알림 화면으로 넘어가는 버튼 </a:t>
                      </a:r>
                    </a:p>
                  </a:txBody>
                  <a:tcPr marL="13395" marR="13395" marT="13395" marB="13395" anchor="ctr" horzOverflow="overflow"/>
                </a:tc>
              </a:tr>
              <a:tr h="784380">
                <a:tc>
                  <a:txBody>
                    <a:bodyPr/>
                    <a:lstStyle/>
                    <a:p>
                      <a:pPr lvl="0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FFFFFF"/>
                          </a:solidFill>
                          <a:sym typeface="Apple SD 산돌고딕 Neo 세미볼드체"/>
                        </a:rPr>
                        <a:t>기능 조건</a:t>
                      </a:r>
                    </a:p>
                  </a:txBody>
                  <a:tcPr marL="13395" marR="13395" marT="13395" marB="13395" anchor="ctr" horzOverflow="overflow">
                    <a:solidFill>
                      <a:srgbClr val="F3901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1800"/>
                        <a:t>서버측에서 전송한 알림을 표시</a:t>
                      </a:r>
                    </a:p>
                  </a:txBody>
                  <a:tcPr marL="13395" marR="13395" marT="13395" marB="13395" anchor="ctr" horzOverflow="overflow"/>
                </a:tc>
              </a:tr>
              <a:tr h="784380">
                <a:tc>
                  <a:txBody>
                    <a:bodyPr/>
                    <a:lstStyle/>
                    <a:p>
                      <a:pPr lvl="0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FFFFFF"/>
                          </a:solidFill>
                          <a:sym typeface="Apple SD 산돌고딕 Neo 세미볼드체"/>
                        </a:rPr>
                        <a:t>기능 결과</a:t>
                      </a:r>
                    </a:p>
                  </a:txBody>
                  <a:tcPr marL="13395" marR="13395" marT="13395" marB="13395" anchor="ctr" horzOverflow="overflow">
                    <a:solidFill>
                      <a:srgbClr val="F3901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1800"/>
                        <a:t>사용자에게 </a:t>
                      </a:r>
                    </a:p>
                  </a:txBody>
                  <a:tcPr marL="13395" marR="13395" marT="13395" marB="13395" anchor="ctr" horzOverflow="overflow"/>
                </a:tc>
              </a:tr>
              <a:tr h="784380">
                <a:tc>
                  <a:txBody>
                    <a:bodyPr/>
                    <a:lstStyle/>
                    <a:p>
                      <a:pPr lvl="0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FFFFFF"/>
                          </a:solidFill>
                          <a:sym typeface="Apple SD 산돌고딕 Neo 세미볼드체"/>
                        </a:rPr>
                        <a:t>비고</a:t>
                      </a:r>
                    </a:p>
                  </a:txBody>
                  <a:tcPr marL="13395" marR="13395" marT="13395" marB="13395" anchor="ctr" horzOverflow="overflow">
                    <a:solidFill>
                      <a:srgbClr val="F3901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6800"/>
                      </a:pPr>
                      <a:endParaRPr sz="1800"/>
                    </a:p>
                  </a:txBody>
                  <a:tcPr marL="13395" marR="13395" marT="13395" marB="13395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5616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02_메인탭(학생,학부모).png"/>
          <p:cNvPicPr/>
          <p:nvPr/>
        </p:nvPicPr>
        <p:blipFill>
          <a:blip r:embed="rId2">
            <a:extLst/>
          </a:blip>
          <a:srcRect l="203" r="203"/>
          <a:stretch>
            <a:fillRect/>
          </a:stretch>
        </p:blipFill>
        <p:spPr>
          <a:xfrm>
            <a:off x="3735574" y="658380"/>
            <a:ext cx="1672882" cy="2799514"/>
          </a:xfrm>
          <a:prstGeom prst="rect">
            <a:avLst/>
          </a:prstGeom>
          <a:ln w="25400">
            <a:miter lim="400000"/>
          </a:ln>
        </p:spPr>
      </p:pic>
      <p:sp>
        <p:nvSpPr>
          <p:cNvPr id="233" name="Shape 233"/>
          <p:cNvSpPr/>
          <p:nvPr/>
        </p:nvSpPr>
        <p:spPr>
          <a:xfrm>
            <a:off x="3752979" y="875412"/>
            <a:ext cx="234783" cy="234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3901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500">
                <a:solidFill>
                  <a:srgbClr val="F39019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3"/>
              <a:t>3</a:t>
            </a:r>
          </a:p>
        </p:txBody>
      </p:sp>
      <p:graphicFrame>
        <p:nvGraphicFramePr>
          <p:cNvPr id="234" name="Table 234"/>
          <p:cNvGraphicFramePr/>
          <p:nvPr/>
        </p:nvGraphicFramePr>
        <p:xfrm>
          <a:off x="1674646" y="3774862"/>
          <a:ext cx="5592964" cy="2800143"/>
        </p:xfrm>
        <a:graphic>
          <a:graphicData uri="http://schemas.openxmlformats.org/drawingml/2006/table">
            <a:tbl>
              <a:tblPr bandRow="1"/>
              <a:tblGrid>
                <a:gridCol w="647991"/>
                <a:gridCol w="647648"/>
                <a:gridCol w="1154282"/>
                <a:gridCol w="1371524"/>
                <a:gridCol w="1771519"/>
              </a:tblGrid>
              <a:tr h="147340"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순번</a:t>
                      </a:r>
                    </a:p>
                  </a:txBody>
                  <a:tcPr marL="13395" marR="13395" marT="13395" marB="13395" anchor="ctr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F3901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기능명</a:t>
                      </a:r>
                    </a:p>
                  </a:txBody>
                  <a:tcPr marL="13395" marR="13395" marT="13395" marB="13395" anchor="ctr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F3901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기능</a:t>
                      </a:r>
                    </a:p>
                  </a:txBody>
                  <a:tcPr marL="13395" marR="13395" marT="13395" marB="13395" anchor="ctr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F3901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조건</a:t>
                      </a:r>
                    </a:p>
                  </a:txBody>
                  <a:tcPr marL="13395" marR="13395" marT="13395" marB="13395" anchor="ctr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F3901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결과</a:t>
                      </a:r>
                    </a:p>
                  </a:txBody>
                  <a:tcPr marL="13395" marR="13395" marT="13395" marB="13395" anchor="ctr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F39019"/>
                    </a:solidFill>
                  </a:tcPr>
                </a:tc>
              </a:tr>
              <a:tr h="109259">
                <a:tc rowSpan="4"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4"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알림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’알림” 버튼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24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6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“알림” 화면으로 이동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0925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네트워크 연결이 안되었을시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"네트워크를 연결해주세요." 토스트를 띄움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0925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사용자의 알림 갯수를 표시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사용자가 확인하지 않은 알림이 없음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알림 여부를 표시 하지 않음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0925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사용자가 확인하지 않은 알림이 있음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갯수에 맞춰 알림 여부를 표시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09259">
                <a:tc rowSpan="3"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>
                          <a:solidFill>
                            <a:srgbClr val="F39019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3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3"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>
                          <a:solidFill>
                            <a:srgbClr val="F39019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내비게이션바 탭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3"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solidFill>
                            <a:srgbClr val="F39019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각 탭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“선생님 찾기”탭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“선생님 찾기” 화면으로 이동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0925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“학생 관리”탭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“학생 관리” 화면으로 이동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0925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“마이페이지”탭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“마이페이지” 화면으로 이동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09259">
                <a:tc rowSpan="6"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/>
                        <a:t>4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6"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/>
                        <a:t>광고배너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/>
                        <a:t>광고를 불러옴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띄울 광고가 없을시 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빈 페이지로 표시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0925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띄울 광고가 하나 이상일시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광고페이지 표시indicator의 수를 맞춰 표시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0925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/>
                        <a:t>광고 불러와 슬라이드 형태로 표시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아무런 입력을 하지 않을시 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8초마다 오른쪽 방향으로 다음 광고 넘김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0925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왼쪽 또는 오른쪽으로 스와이프시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방향에 맞춰 다음 광고 넘김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2323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/>
                        <a:t>광고 오브젝트 입력</a:t>
                      </a:r>
                    </a:p>
                  </a:txBody>
                  <a:tcPr marL="13395" marR="13395" marT="13395" marB="13395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2400"/>
                      </a:pPr>
                      <a:endParaRPr sz="600"/>
                    </a:p>
                  </a:txBody>
                  <a:tcPr marL="13395" marR="13395" marT="13395" marB="13395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/>
                        <a:t>해당 광고 화면으로 이동</a:t>
                      </a:r>
                    </a:p>
                  </a:txBody>
                  <a:tcPr marL="13395" marR="13395" marT="13395" marB="13395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2323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2400"/>
                      </a:pPr>
                      <a:endParaRPr sz="600"/>
                    </a:p>
                  </a:txBody>
                  <a:tcPr marL="13395" marR="13395" marT="13395" marB="13395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네트워크 연결이 안되었을시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"네트워크를 연결해주세요." 토스트를 띄움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23230">
                <a:tc rowSpan="3"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/>
                        <a:t>5</a:t>
                      </a:r>
                    </a:p>
                  </a:txBody>
                  <a:tcPr marL="13395" marR="13395" marT="13395" marB="13395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3"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/>
                        <a:t>추천 선생님</a:t>
                      </a:r>
                    </a:p>
                  </a:txBody>
                  <a:tcPr marL="13395" marR="13395" marT="13395" marB="13395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/>
                        <a:t>추천 선생님을 불러와 표시</a:t>
                      </a:r>
                    </a:p>
                  </a:txBody>
                  <a:tcPr marL="13395" marR="13395" marT="13395" marB="13395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/>
                        <a:t>불러올 선생님이 없을시</a:t>
                      </a:r>
                    </a:p>
                  </a:txBody>
                  <a:tcPr marL="13395" marR="13395" marT="13395" marB="13395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/>
                        <a:t>“추천 선생님이 없습니다.” 텍스트 띄움</a:t>
                      </a:r>
                    </a:p>
                  </a:txBody>
                  <a:tcPr marL="13395" marR="13395" marT="13395" marB="13395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2323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24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6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/>
                        <a:t>선생님 정보를 표시함</a:t>
                      </a:r>
                    </a:p>
                  </a:txBody>
                  <a:tcPr marL="13395" marR="13395" marT="13395" marB="13395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0925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solidFill>
                            <a:srgbClr val="F39019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“선생님” 오브젝트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24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6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해당 “선생님 정보”화면으로 이동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09259">
                <a:tc rowSpan="5"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5"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/>
                        <a:t>미니 광고 배너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/>
                        <a:t>광고를 불러옴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띄울 광고가 없을시 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미니 광고 배너 자체를 띄우지 않음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0925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24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6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광고를 표시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30003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/>
                        <a:t>광고 오브젝트 입력</a:t>
                      </a:r>
                    </a:p>
                  </a:txBody>
                  <a:tcPr marL="13395" marR="13395" marT="13395" marB="13395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6800"/>
                      </a:pPr>
                      <a:endParaRPr sz="1800"/>
                    </a:p>
                  </a:txBody>
                  <a:tcPr marL="13395" marR="13395" marT="13395" marB="13395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/>
                        <a:t>해당 광고 화면으로 이동</a:t>
                      </a:r>
                    </a:p>
                  </a:txBody>
                  <a:tcPr marL="13395" marR="13395" marT="13395" marB="13395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0925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네트워크 연결이 안되었을시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"네트워크를 연결해주세요." 토스트를 띄움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0925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/>
                        <a:t>“끄기”버튼을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24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6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광고 사라짐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09259"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400"/>
                      </a:pPr>
                      <a:endParaRPr sz="6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뒤로가기 버튼을 선택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4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6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앱 종료 다이얼로그를 띄움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35" name="Shape 235"/>
          <p:cNvSpPr/>
          <p:nvPr/>
        </p:nvSpPr>
        <p:spPr>
          <a:xfrm>
            <a:off x="5230680" y="594236"/>
            <a:ext cx="234783" cy="234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3901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500">
                <a:solidFill>
                  <a:srgbClr val="F39019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3"/>
              <a:t>2</a:t>
            </a:r>
          </a:p>
        </p:txBody>
      </p:sp>
      <p:sp>
        <p:nvSpPr>
          <p:cNvPr id="236" name="Shape 236"/>
          <p:cNvSpPr/>
          <p:nvPr/>
        </p:nvSpPr>
        <p:spPr>
          <a:xfrm>
            <a:off x="3752980" y="1215491"/>
            <a:ext cx="265432" cy="265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3901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500">
                <a:solidFill>
                  <a:srgbClr val="F39019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3"/>
              <a:t>4</a:t>
            </a:r>
          </a:p>
        </p:txBody>
      </p:sp>
      <p:sp>
        <p:nvSpPr>
          <p:cNvPr id="237" name="Shape 237"/>
          <p:cNvSpPr/>
          <p:nvPr/>
        </p:nvSpPr>
        <p:spPr>
          <a:xfrm>
            <a:off x="3665041" y="1989015"/>
            <a:ext cx="265432" cy="265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3901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500">
                <a:solidFill>
                  <a:srgbClr val="F39019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3"/>
              <a:t>5</a:t>
            </a:r>
          </a:p>
        </p:txBody>
      </p:sp>
      <p:sp>
        <p:nvSpPr>
          <p:cNvPr id="238" name="Shape 238"/>
          <p:cNvSpPr/>
          <p:nvPr/>
        </p:nvSpPr>
        <p:spPr>
          <a:xfrm>
            <a:off x="3752980" y="2984064"/>
            <a:ext cx="265432" cy="265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3901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500">
                <a:solidFill>
                  <a:srgbClr val="F39019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3"/>
              <a:t>6</a:t>
            </a:r>
          </a:p>
        </p:txBody>
      </p:sp>
      <p:sp>
        <p:nvSpPr>
          <p:cNvPr id="239" name="Shape 239"/>
          <p:cNvSpPr/>
          <p:nvPr/>
        </p:nvSpPr>
        <p:spPr>
          <a:xfrm flipV="1">
            <a:off x="1306114" y="183148"/>
            <a:ext cx="668749" cy="0"/>
          </a:xfrm>
          <a:prstGeom prst="line">
            <a:avLst/>
          </a:prstGeom>
          <a:ln w="76200">
            <a:solidFill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240" name="Shape 240"/>
          <p:cNvSpPr/>
          <p:nvPr/>
        </p:nvSpPr>
        <p:spPr>
          <a:xfrm>
            <a:off x="1303846" y="228704"/>
            <a:ext cx="563856" cy="25710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/>
            </a:pPr>
            <a:r>
              <a:rPr sz="1319"/>
              <a:t>꿀선생</a:t>
            </a:r>
          </a:p>
        </p:txBody>
      </p:sp>
      <p:sp>
        <p:nvSpPr>
          <p:cNvPr id="241" name="Shape 241"/>
          <p:cNvSpPr/>
          <p:nvPr/>
        </p:nvSpPr>
        <p:spPr>
          <a:xfrm flipV="1">
            <a:off x="2007371" y="183148"/>
            <a:ext cx="668749" cy="0"/>
          </a:xfrm>
          <a:prstGeom prst="line">
            <a:avLst/>
          </a:prstGeom>
          <a:ln w="76200">
            <a:solidFill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242" name="Shape 242"/>
          <p:cNvSpPr/>
          <p:nvPr/>
        </p:nvSpPr>
        <p:spPr>
          <a:xfrm>
            <a:off x="1982354" y="255710"/>
            <a:ext cx="812723" cy="1826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4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/>
            </a:pPr>
            <a:r>
              <a:rPr sz="1187"/>
              <a:t>학생,학부모</a:t>
            </a:r>
          </a:p>
        </p:txBody>
      </p:sp>
      <p:sp>
        <p:nvSpPr>
          <p:cNvPr id="243" name="Shape 243"/>
          <p:cNvSpPr/>
          <p:nvPr/>
        </p:nvSpPr>
        <p:spPr>
          <a:xfrm flipV="1">
            <a:off x="2707992" y="183148"/>
            <a:ext cx="668749" cy="0"/>
          </a:xfrm>
          <a:prstGeom prst="line">
            <a:avLst/>
          </a:prstGeom>
          <a:ln w="76200">
            <a:solidFill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244" name="Shape 244"/>
          <p:cNvSpPr/>
          <p:nvPr/>
        </p:nvSpPr>
        <p:spPr>
          <a:xfrm>
            <a:off x="2711094" y="238867"/>
            <a:ext cx="815528" cy="2367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4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/>
            </a:pPr>
            <a:r>
              <a:rPr sz="1187"/>
              <a:t>선생님찾기</a:t>
            </a:r>
          </a:p>
        </p:txBody>
      </p:sp>
      <p:sp>
        <p:nvSpPr>
          <p:cNvPr id="245" name="Shape 245"/>
          <p:cNvSpPr/>
          <p:nvPr/>
        </p:nvSpPr>
        <p:spPr>
          <a:xfrm flipV="1">
            <a:off x="3408613" y="183148"/>
            <a:ext cx="668749" cy="0"/>
          </a:xfrm>
          <a:prstGeom prst="line">
            <a:avLst/>
          </a:prstGeom>
          <a:ln w="76200">
            <a:solidFill>
              <a:srgbClr val="F39019"/>
            </a:solidFill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246" name="Shape 246"/>
          <p:cNvSpPr/>
          <p:nvPr/>
        </p:nvSpPr>
        <p:spPr>
          <a:xfrm>
            <a:off x="3443703" y="228704"/>
            <a:ext cx="563856" cy="25710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000">
                <a:solidFill>
                  <a:srgbClr val="F39019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19"/>
              <a:t>메인탭</a:t>
            </a:r>
          </a:p>
        </p:txBody>
      </p:sp>
      <p:pic>
        <p:nvPicPr>
          <p:cNvPr id="247" name="스크린샷 2015-10-02 오전 12.21.02.png"/>
          <p:cNvPicPr/>
          <p:nvPr/>
        </p:nvPicPr>
        <p:blipFill>
          <a:blip r:embed="rId3">
            <a:extLst/>
          </a:blip>
          <a:srcRect l="918" r="918"/>
          <a:stretch>
            <a:fillRect/>
          </a:stretch>
        </p:blipFill>
        <p:spPr>
          <a:xfrm>
            <a:off x="2027082" y="1646350"/>
            <a:ext cx="1168673" cy="940966"/>
          </a:xfrm>
          <a:prstGeom prst="rect">
            <a:avLst/>
          </a:prstGeom>
          <a:ln w="25400">
            <a:miter lim="400000"/>
          </a:ln>
        </p:spPr>
      </p:pic>
      <p:pic>
        <p:nvPicPr>
          <p:cNvPr id="248" name="그림 247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1790217">
            <a:off x="2546370" y="2357241"/>
            <a:ext cx="2105645" cy="54569"/>
          </a:xfrm>
          <a:prstGeom prst="rect">
            <a:avLst/>
          </a:prstGeom>
        </p:spPr>
      </p:pic>
      <p:pic>
        <p:nvPicPr>
          <p:cNvPr id="250" name="스크린샷 2015-10-02 오전 12.25.56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03769" y="1677780"/>
            <a:ext cx="1038076" cy="646286"/>
          </a:xfrm>
          <a:prstGeom prst="rect">
            <a:avLst/>
          </a:prstGeom>
          <a:ln w="25400">
            <a:miter lim="400000"/>
          </a:ln>
        </p:spPr>
      </p:pic>
      <p:pic>
        <p:nvPicPr>
          <p:cNvPr id="251" name="그림 250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21164604">
            <a:off x="4540489" y="2149548"/>
            <a:ext cx="1380095" cy="54569"/>
          </a:xfrm>
          <a:prstGeom prst="rect">
            <a:avLst/>
          </a:prstGeom>
        </p:spPr>
      </p:pic>
      <p:sp>
        <p:nvSpPr>
          <p:cNvPr id="253" name="Shape 253"/>
          <p:cNvSpPr/>
          <p:nvPr/>
        </p:nvSpPr>
        <p:spPr>
          <a:xfrm>
            <a:off x="5650228" y="1508790"/>
            <a:ext cx="265432" cy="265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3901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500">
                <a:solidFill>
                  <a:srgbClr val="F39019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3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366289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16_검색탭(학생).png"/>
          <p:cNvPicPr/>
          <p:nvPr/>
        </p:nvPicPr>
        <p:blipFill>
          <a:blip r:embed="rId2">
            <a:extLst/>
          </a:blip>
          <a:srcRect t="136" b="2693"/>
          <a:stretch>
            <a:fillRect/>
          </a:stretch>
        </p:blipFill>
        <p:spPr>
          <a:xfrm>
            <a:off x="3735574" y="658380"/>
            <a:ext cx="1672882" cy="2799514"/>
          </a:xfrm>
          <a:prstGeom prst="rect">
            <a:avLst/>
          </a:prstGeom>
          <a:ln w="254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3610271" y="842910"/>
            <a:ext cx="265432" cy="265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3901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500">
                <a:solidFill>
                  <a:srgbClr val="F39019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3"/>
              <a:t>8</a:t>
            </a:r>
          </a:p>
        </p:txBody>
      </p:sp>
      <p:sp>
        <p:nvSpPr>
          <p:cNvPr id="257" name="Shape 257"/>
          <p:cNvSpPr/>
          <p:nvPr/>
        </p:nvSpPr>
        <p:spPr>
          <a:xfrm>
            <a:off x="3610271" y="1203788"/>
            <a:ext cx="265432" cy="265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3901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500">
                <a:solidFill>
                  <a:srgbClr val="F39019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3"/>
              <a:t>9</a:t>
            </a:r>
          </a:p>
        </p:txBody>
      </p:sp>
      <p:sp>
        <p:nvSpPr>
          <p:cNvPr id="258" name="Shape 258"/>
          <p:cNvSpPr/>
          <p:nvPr/>
        </p:nvSpPr>
        <p:spPr>
          <a:xfrm flipV="1">
            <a:off x="1306114" y="183148"/>
            <a:ext cx="668749" cy="0"/>
          </a:xfrm>
          <a:prstGeom prst="line">
            <a:avLst/>
          </a:prstGeom>
          <a:ln w="76200">
            <a:solidFill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259" name="Shape 259"/>
          <p:cNvSpPr/>
          <p:nvPr/>
        </p:nvSpPr>
        <p:spPr>
          <a:xfrm>
            <a:off x="1303846" y="228704"/>
            <a:ext cx="563856" cy="25710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/>
            </a:pPr>
            <a:r>
              <a:rPr sz="1319"/>
              <a:t>꿀선생</a:t>
            </a:r>
          </a:p>
        </p:txBody>
      </p:sp>
      <p:sp>
        <p:nvSpPr>
          <p:cNvPr id="260" name="Shape 260"/>
          <p:cNvSpPr/>
          <p:nvPr/>
        </p:nvSpPr>
        <p:spPr>
          <a:xfrm flipV="1">
            <a:off x="2007371" y="183148"/>
            <a:ext cx="668749" cy="0"/>
          </a:xfrm>
          <a:prstGeom prst="line">
            <a:avLst/>
          </a:prstGeom>
          <a:ln w="76200">
            <a:solidFill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261" name="Shape 261"/>
          <p:cNvSpPr/>
          <p:nvPr/>
        </p:nvSpPr>
        <p:spPr>
          <a:xfrm>
            <a:off x="1982354" y="255710"/>
            <a:ext cx="812723" cy="1826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4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/>
            </a:pPr>
            <a:r>
              <a:rPr sz="1187"/>
              <a:t>학생,학부모</a:t>
            </a:r>
          </a:p>
        </p:txBody>
      </p:sp>
      <p:sp>
        <p:nvSpPr>
          <p:cNvPr id="262" name="Shape 262"/>
          <p:cNvSpPr/>
          <p:nvPr/>
        </p:nvSpPr>
        <p:spPr>
          <a:xfrm flipV="1">
            <a:off x="2707992" y="183148"/>
            <a:ext cx="668749" cy="0"/>
          </a:xfrm>
          <a:prstGeom prst="line">
            <a:avLst/>
          </a:prstGeom>
          <a:ln w="76200">
            <a:solidFill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263" name="Shape 263"/>
          <p:cNvSpPr/>
          <p:nvPr/>
        </p:nvSpPr>
        <p:spPr>
          <a:xfrm>
            <a:off x="2711094" y="238867"/>
            <a:ext cx="815528" cy="2367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4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/>
            </a:pPr>
            <a:r>
              <a:rPr sz="1187"/>
              <a:t>선생님찾기</a:t>
            </a:r>
          </a:p>
        </p:txBody>
      </p:sp>
      <p:sp>
        <p:nvSpPr>
          <p:cNvPr id="264" name="Shape 264"/>
          <p:cNvSpPr/>
          <p:nvPr/>
        </p:nvSpPr>
        <p:spPr>
          <a:xfrm flipV="1">
            <a:off x="3408613" y="183148"/>
            <a:ext cx="668749" cy="0"/>
          </a:xfrm>
          <a:prstGeom prst="line">
            <a:avLst/>
          </a:prstGeom>
          <a:ln w="76200">
            <a:solidFill>
              <a:srgbClr val="F39019"/>
            </a:solidFill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265" name="Shape 265"/>
          <p:cNvSpPr/>
          <p:nvPr/>
        </p:nvSpPr>
        <p:spPr>
          <a:xfrm>
            <a:off x="3443703" y="228704"/>
            <a:ext cx="563856" cy="25710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000">
                <a:solidFill>
                  <a:srgbClr val="F39019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19"/>
              <a:t>검색탭</a:t>
            </a:r>
          </a:p>
        </p:txBody>
      </p:sp>
      <p:graphicFrame>
        <p:nvGraphicFramePr>
          <p:cNvPr id="266" name="Table 266"/>
          <p:cNvGraphicFramePr/>
          <p:nvPr/>
        </p:nvGraphicFramePr>
        <p:xfrm>
          <a:off x="1674646" y="3774862"/>
          <a:ext cx="5592964" cy="2563665"/>
        </p:xfrm>
        <a:graphic>
          <a:graphicData uri="http://schemas.openxmlformats.org/drawingml/2006/table">
            <a:tbl>
              <a:tblPr bandRow="1"/>
              <a:tblGrid>
                <a:gridCol w="647991"/>
                <a:gridCol w="647648"/>
                <a:gridCol w="1154282"/>
                <a:gridCol w="1371524"/>
                <a:gridCol w="1771519"/>
              </a:tblGrid>
              <a:tr h="167531"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순번</a:t>
                      </a:r>
                    </a:p>
                  </a:txBody>
                  <a:tcPr marL="13395" marR="13395" marT="13395" marB="13395" anchor="ctr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F3901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기능명</a:t>
                      </a:r>
                    </a:p>
                  </a:txBody>
                  <a:tcPr marL="13395" marR="13395" marT="13395" marB="13395" anchor="ctr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F3901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기능</a:t>
                      </a:r>
                    </a:p>
                  </a:txBody>
                  <a:tcPr marL="13395" marR="13395" marT="13395" marB="13395" anchor="ctr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F3901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조건</a:t>
                      </a:r>
                    </a:p>
                  </a:txBody>
                  <a:tcPr marL="13395" marR="13395" marT="13395" marB="13395" anchor="ctr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F3901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결과</a:t>
                      </a:r>
                    </a:p>
                  </a:txBody>
                  <a:tcPr marL="13395" marR="13395" marT="13395" marB="13395" anchor="ctr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F39019"/>
                    </a:solidFill>
                  </a:tcPr>
                </a:tc>
              </a:tr>
              <a:tr h="167531">
                <a:tc rowSpan="3"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/>
                        <a:t>8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3"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/>
                        <a:t>내비게이션바 탭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3"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/>
                        <a:t>각 탭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“메인”탭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“메인” 화면으로 탭이동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6753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“학생 관리”탭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“학생 관리” 화면으로 탭이동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6753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“마이페이지”탭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“마이페이지” 화면으로 탭이동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67531">
                <a:tc rowSpan="4"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>
                          <a:solidFill>
                            <a:srgbClr val="F39019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9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4"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>
                          <a:solidFill>
                            <a:srgbClr val="F39019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검색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solidFill>
                            <a:srgbClr val="F39019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“검색바”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24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6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키보드 띄움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6753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solidFill>
                            <a:srgbClr val="F39019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“상세 검색” 버튼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24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6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“상세 검색”다이얼로그를 띄움(상세 검색 참조)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6753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solidFill>
                            <a:srgbClr val="F39019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“검색” 버튼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24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6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해당 검색어로 아래의 검색결과를 띄움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9288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2400">
                          <a:solidFill>
                            <a:srgbClr val="F39019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defRPr>
                      </a:pPr>
                      <a:endParaRPr sz="6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검색바에 아무런 입력을 하지 않았을시 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“검색어를 입력해주세요.” 토스트를 띄움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67531">
                <a:tc rowSpan="5"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>
                          <a:solidFill>
                            <a:srgbClr val="F39019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10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5"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>
                          <a:solidFill>
                            <a:srgbClr val="F39019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검색 결과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3"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solidFill>
                            <a:srgbClr val="F39019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검색 결과를 표시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“검색바”로 검색 하기전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“검색어를 입력해주세요.” 텍스트 띄움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6753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24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6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검색결과를 표시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9288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해당 검색어로 인한 검색 결과가 없을시 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solidFill>
                            <a:srgbClr val="F39019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“추천 선생님이 없습니다.” 텍스트 띄움</a:t>
                      </a:r>
                    </a:p>
                  </a:txBody>
                  <a:tcPr marL="13395" marR="13395" marT="13395" marB="13395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6753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solidFill>
                            <a:srgbClr val="F39019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“더보기” 버튼 입력시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24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6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solidFill>
                            <a:srgbClr val="F39019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해당 검색결과를 더 로드하여 보여줌</a:t>
                      </a:r>
                    </a:p>
                  </a:txBody>
                  <a:tcPr marL="13395" marR="13395" marT="13395" marB="13395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6753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solidFill>
                            <a:srgbClr val="F39019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“선생님” 오브젝트를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띄울 광고가 없을시 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해당 “선생님 정보”화면으로 이동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67531"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/>
                        <a:t>11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/>
                        <a:t>역제안 배너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/>
                        <a:t>“역제안 배너” 오브젝트를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24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6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“역제안” 화면으로 이동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167531"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/>
                        <a:t>12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400"/>
                      </a:pPr>
                      <a:endParaRPr sz="6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뒤로가기 버튼을 선택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4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6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“메인”화면으로 탭이동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67" name="Shape 267"/>
          <p:cNvSpPr/>
          <p:nvPr/>
        </p:nvSpPr>
        <p:spPr>
          <a:xfrm>
            <a:off x="3551887" y="1807996"/>
            <a:ext cx="382201" cy="38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3901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500">
                <a:solidFill>
                  <a:srgbClr val="F39019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3"/>
              <a:t>10</a:t>
            </a:r>
          </a:p>
        </p:txBody>
      </p:sp>
      <p:sp>
        <p:nvSpPr>
          <p:cNvPr id="268" name="Shape 268"/>
          <p:cNvSpPr/>
          <p:nvPr/>
        </p:nvSpPr>
        <p:spPr>
          <a:xfrm>
            <a:off x="3674124" y="3051036"/>
            <a:ext cx="382201" cy="38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3901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500">
                <a:solidFill>
                  <a:srgbClr val="F39019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3"/>
              <a:t>11</a:t>
            </a:r>
          </a:p>
        </p:txBody>
      </p:sp>
      <p:pic>
        <p:nvPicPr>
          <p:cNvPr id="269" name="스크린샷 2015-10-02 오전 12.37.1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8892" y="1339879"/>
            <a:ext cx="1155279" cy="1436564"/>
          </a:xfrm>
          <a:prstGeom prst="rect">
            <a:avLst/>
          </a:prstGeom>
          <a:ln w="25400">
            <a:miter lim="400000"/>
          </a:ln>
        </p:spPr>
      </p:pic>
      <p:pic>
        <p:nvPicPr>
          <p:cNvPr id="270" name="스크린샷 2015-10-02 오전 12.3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9829" y="1349925"/>
            <a:ext cx="1155279" cy="1416472"/>
          </a:xfrm>
          <a:prstGeom prst="rect">
            <a:avLst/>
          </a:prstGeom>
          <a:ln w="25400">
            <a:miter lim="400000"/>
          </a:ln>
        </p:spPr>
      </p:pic>
      <p:pic>
        <p:nvPicPr>
          <p:cNvPr id="271" name="그림 270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1378901">
            <a:off x="2410809" y="2269543"/>
            <a:ext cx="2213669" cy="54569"/>
          </a:xfrm>
          <a:prstGeom prst="rect">
            <a:avLst/>
          </a:prstGeom>
        </p:spPr>
      </p:pic>
      <p:pic>
        <p:nvPicPr>
          <p:cNvPr id="273" name="그림 272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20778699">
            <a:off x="4566168" y="2409858"/>
            <a:ext cx="2080343" cy="54569"/>
          </a:xfrm>
          <a:prstGeom prst="rect">
            <a:avLst/>
          </a:prstGeom>
        </p:spPr>
      </p:pic>
      <p:sp>
        <p:nvSpPr>
          <p:cNvPr id="275" name="Shape 275"/>
          <p:cNvSpPr/>
          <p:nvPr/>
        </p:nvSpPr>
        <p:spPr>
          <a:xfrm>
            <a:off x="5192165" y="470414"/>
            <a:ext cx="382201" cy="38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3901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500">
                <a:solidFill>
                  <a:srgbClr val="F39019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3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0827367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547664" y="2908186"/>
            <a:ext cx="6211774" cy="3473142"/>
            <a:chOff x="1619672" y="1407448"/>
            <a:chExt cx="6211774" cy="3473142"/>
          </a:xfrm>
        </p:grpSpPr>
        <p:pic>
          <p:nvPicPr>
            <p:cNvPr id="4" name="Picture 7" descr="http://2.bp.blogspot.com/-1_cmIrwYbLw/TxsPaaI_Z4I/AAAAAAAAAVM/0_Fj2q4gxIY/s1600/couple+black%253Awhite.jpg"/>
            <p:cNvPicPr>
              <a:picLocks noChangeAspect="1" noChangeArrowheads="1"/>
            </p:cNvPicPr>
            <p:nvPr/>
          </p:nvPicPr>
          <p:blipFill>
            <a:blip r:embed="rId3" cstate="print"/>
            <a:srcRect l="54036"/>
            <a:stretch>
              <a:fillRect/>
            </a:stretch>
          </p:blipFill>
          <p:spPr bwMode="auto">
            <a:xfrm>
              <a:off x="6300192" y="1424206"/>
              <a:ext cx="1531254" cy="3456384"/>
            </a:xfrm>
            <a:prstGeom prst="rect">
              <a:avLst/>
            </a:prstGeom>
            <a:noFill/>
          </p:spPr>
        </p:pic>
        <p:grpSp>
          <p:nvGrpSpPr>
            <p:cNvPr id="10" name="그룹 9"/>
            <p:cNvGrpSpPr/>
            <p:nvPr/>
          </p:nvGrpSpPr>
          <p:grpSpPr>
            <a:xfrm>
              <a:off x="1619672" y="1407448"/>
              <a:ext cx="4590982" cy="3443998"/>
              <a:chOff x="2170391" y="1460406"/>
              <a:chExt cx="4590982" cy="3443998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2497090" y="1460406"/>
                <a:ext cx="4264283" cy="3443998"/>
                <a:chOff x="583354" y="963970"/>
                <a:chExt cx="4264283" cy="3443998"/>
              </a:xfrm>
            </p:grpSpPr>
            <p:pic>
              <p:nvPicPr>
                <p:cNvPr id="7" name="Picture 7" descr="http://2.bp.blogspot.com/-1_cmIrwYbLw/TxsPaaI_Z4I/AAAAAAAAAVM/0_Fj2q4gxIY/s1600/couple+black%253Awhite.jp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36745" r="48125"/>
                <a:stretch>
                  <a:fillRect/>
                </a:stretch>
              </p:blipFill>
              <p:spPr bwMode="auto">
                <a:xfrm rot="16461537">
                  <a:off x="2675910" y="220863"/>
                  <a:ext cx="540000" cy="3803454"/>
                </a:xfrm>
                <a:prstGeom prst="rect">
                  <a:avLst/>
                </a:prstGeom>
                <a:noFill/>
              </p:spPr>
            </p:pic>
            <p:pic>
              <p:nvPicPr>
                <p:cNvPr id="5" name="Picture 7" descr="http://2.bp.blogspot.com/-1_cmIrwYbLw/TxsPaaI_Z4I/AAAAAAAAAVM/0_Fj2q4gxIY/s1600/couple+black%253Awhite.jp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7576" r="58932"/>
                <a:stretch>
                  <a:fillRect/>
                </a:stretch>
              </p:blipFill>
              <p:spPr bwMode="auto">
                <a:xfrm>
                  <a:off x="1043608" y="1559083"/>
                  <a:ext cx="1368152" cy="2848885"/>
                </a:xfrm>
                <a:prstGeom prst="rect">
                  <a:avLst/>
                </a:prstGeom>
                <a:noFill/>
              </p:spPr>
            </p:pic>
            <p:pic>
              <p:nvPicPr>
                <p:cNvPr id="6" name="Picture 7" descr="http://2.bp.blogspot.com/-1_cmIrwYbLw/TxsPaaI_Z4I/AAAAAAAAAVM/0_Fj2q4gxIY/s1600/couple+black%253Awhite.jp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r="48125" b="81250"/>
                <a:stretch>
                  <a:fillRect/>
                </a:stretch>
              </p:blipFill>
              <p:spPr bwMode="auto">
                <a:xfrm flipH="1">
                  <a:off x="583354" y="963970"/>
                  <a:ext cx="1728192" cy="648072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15362" name="Picture 2" descr="http://www.clipartqueen.com/image-files/female-silhouettes-black-outline3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H="1">
                <a:off x="2170391" y="1785516"/>
                <a:ext cx="1183494" cy="293112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2" name="TextBox 11"/>
          <p:cNvSpPr txBox="1"/>
          <p:nvPr/>
        </p:nvSpPr>
        <p:spPr>
          <a:xfrm>
            <a:off x="0" y="1484784"/>
            <a:ext cx="9144000" cy="646331"/>
          </a:xfrm>
          <a:prstGeom prst="rect">
            <a:avLst/>
          </a:prstGeom>
          <a:solidFill>
            <a:srgbClr val="50271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a카툰" pitchFamily="18" charset="-127"/>
                <a:ea typeface="a카툰" pitchFamily="18" charset="-127"/>
              </a:rPr>
              <a:t>종합적인 관리를 원했던 학생은</a:t>
            </a:r>
            <a:endParaRPr lang="en-US" altLang="ko-KR" dirty="0" smtClean="0">
              <a:solidFill>
                <a:schemeClr val="bg1"/>
              </a:solidFill>
              <a:latin typeface="a카툰" pitchFamily="18" charset="-127"/>
              <a:ea typeface="a카툰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75FFBD"/>
                </a:solidFill>
                <a:latin typeface="a카툰" pitchFamily="18" charset="-127"/>
                <a:ea typeface="a카툰" pitchFamily="18" charset="-127"/>
              </a:rPr>
              <a:t>단순히 공부만 가르쳐 주는 현재 과외 선생님</a:t>
            </a:r>
            <a:r>
              <a:rPr lang="ko-KR" altLang="en-US" dirty="0" smtClean="0">
                <a:solidFill>
                  <a:schemeClr val="bg1"/>
                </a:solidFill>
                <a:latin typeface="a카툰" pitchFamily="18" charset="-127"/>
                <a:ea typeface="a카툰" pitchFamily="18" charset="-127"/>
              </a:rPr>
              <a:t>이 마음에 들지 않습니다</a:t>
            </a:r>
            <a:r>
              <a:rPr lang="en-US" altLang="ko-KR" dirty="0" smtClean="0">
                <a:solidFill>
                  <a:schemeClr val="bg1"/>
                </a:solidFill>
                <a:latin typeface="a카툰" pitchFamily="18" charset="-127"/>
                <a:ea typeface="a카툰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a카툰" pitchFamily="18" charset="-127"/>
              <a:ea typeface="a카툰" pitchFamily="18" charset="-127"/>
            </a:endParaRPr>
          </a:p>
        </p:txBody>
      </p:sp>
      <p:grpSp>
        <p:nvGrpSpPr>
          <p:cNvPr id="13" name="그룹 4"/>
          <p:cNvGrpSpPr/>
          <p:nvPr/>
        </p:nvGrpSpPr>
        <p:grpSpPr>
          <a:xfrm>
            <a:off x="0" y="631721"/>
            <a:ext cx="9144000" cy="276999"/>
            <a:chOff x="0" y="130920"/>
            <a:chExt cx="9144000" cy="276999"/>
          </a:xfrm>
        </p:grpSpPr>
        <p:sp>
          <p:nvSpPr>
            <p:cNvPr id="14" name="TextBox 13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337816" y="174352"/>
            <a:ext cx="1828596" cy="369900"/>
            <a:chOff x="337816" y="174352"/>
            <a:chExt cx="1828596" cy="369900"/>
          </a:xfrm>
        </p:grpSpPr>
        <p:sp>
          <p:nvSpPr>
            <p:cNvPr id="18" name="직사각형 17"/>
            <p:cNvSpPr/>
            <p:nvPr/>
          </p:nvSpPr>
          <p:spPr>
            <a:xfrm>
              <a:off x="827584" y="174352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err="1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스토리텔링</a:t>
              </a:r>
              <a:endParaRPr lang="en-US" altLang="ko-KR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37816" y="174920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01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84152" y="217784"/>
              <a:ext cx="45719" cy="288032"/>
            </a:xfrm>
            <a:prstGeom prst="rect">
              <a:avLst/>
            </a:prstGeom>
            <a:solidFill>
              <a:srgbClr val="5027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3" descr="C:\Users\user\Desktop\엄가\game\응가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5792" y="2484801"/>
            <a:ext cx="686368" cy="686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17_상세검색(학부모).png"/>
          <p:cNvPicPr/>
          <p:nvPr/>
        </p:nvPicPr>
        <p:blipFill>
          <a:blip r:embed="rId2">
            <a:extLst/>
          </a:blip>
          <a:srcRect l="203" r="203"/>
          <a:stretch>
            <a:fillRect/>
          </a:stretch>
        </p:blipFill>
        <p:spPr>
          <a:xfrm>
            <a:off x="3735574" y="658380"/>
            <a:ext cx="1672882" cy="2799514"/>
          </a:xfrm>
          <a:prstGeom prst="rect">
            <a:avLst/>
          </a:prstGeom>
          <a:ln w="25400">
            <a:miter lim="400000"/>
          </a:ln>
        </p:spPr>
      </p:pic>
      <p:sp>
        <p:nvSpPr>
          <p:cNvPr id="278" name="Shape 278"/>
          <p:cNvSpPr/>
          <p:nvPr/>
        </p:nvSpPr>
        <p:spPr>
          <a:xfrm flipV="1">
            <a:off x="1306114" y="183148"/>
            <a:ext cx="668749" cy="0"/>
          </a:xfrm>
          <a:prstGeom prst="line">
            <a:avLst/>
          </a:prstGeom>
          <a:ln w="76200">
            <a:solidFill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279" name="Shape 279"/>
          <p:cNvSpPr/>
          <p:nvPr/>
        </p:nvSpPr>
        <p:spPr>
          <a:xfrm>
            <a:off x="1303846" y="228704"/>
            <a:ext cx="563856" cy="25710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0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/>
            </a:pPr>
            <a:r>
              <a:rPr sz="1319"/>
              <a:t>꿀선생</a:t>
            </a:r>
          </a:p>
        </p:txBody>
      </p:sp>
      <p:sp>
        <p:nvSpPr>
          <p:cNvPr id="280" name="Shape 280"/>
          <p:cNvSpPr/>
          <p:nvPr/>
        </p:nvSpPr>
        <p:spPr>
          <a:xfrm flipV="1">
            <a:off x="2007371" y="183148"/>
            <a:ext cx="668749" cy="0"/>
          </a:xfrm>
          <a:prstGeom prst="line">
            <a:avLst/>
          </a:prstGeom>
          <a:ln w="76200">
            <a:solidFill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281" name="Shape 281"/>
          <p:cNvSpPr/>
          <p:nvPr/>
        </p:nvSpPr>
        <p:spPr>
          <a:xfrm>
            <a:off x="1982354" y="255710"/>
            <a:ext cx="812723" cy="1826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4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/>
            </a:pPr>
            <a:r>
              <a:rPr sz="1187"/>
              <a:t>학생,학부모</a:t>
            </a:r>
          </a:p>
        </p:txBody>
      </p:sp>
      <p:sp>
        <p:nvSpPr>
          <p:cNvPr id="282" name="Shape 282"/>
          <p:cNvSpPr/>
          <p:nvPr/>
        </p:nvSpPr>
        <p:spPr>
          <a:xfrm flipV="1">
            <a:off x="2707992" y="183148"/>
            <a:ext cx="668749" cy="0"/>
          </a:xfrm>
          <a:prstGeom prst="line">
            <a:avLst/>
          </a:prstGeom>
          <a:ln w="76200">
            <a:solidFill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283" name="Shape 283"/>
          <p:cNvSpPr/>
          <p:nvPr/>
        </p:nvSpPr>
        <p:spPr>
          <a:xfrm>
            <a:off x="2711094" y="238867"/>
            <a:ext cx="815528" cy="2367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4500"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/>
            </a:pPr>
            <a:r>
              <a:rPr sz="1187"/>
              <a:t>선생님찾기</a:t>
            </a:r>
          </a:p>
        </p:txBody>
      </p:sp>
      <p:sp>
        <p:nvSpPr>
          <p:cNvPr id="284" name="Shape 284"/>
          <p:cNvSpPr/>
          <p:nvPr/>
        </p:nvSpPr>
        <p:spPr>
          <a:xfrm flipV="1">
            <a:off x="3408613" y="183148"/>
            <a:ext cx="668749" cy="0"/>
          </a:xfrm>
          <a:prstGeom prst="line">
            <a:avLst/>
          </a:prstGeom>
          <a:ln w="76200">
            <a:solidFill>
              <a:srgbClr val="F39019"/>
            </a:solidFill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6400"/>
            </a:pPr>
            <a:endParaRPr sz="1688"/>
          </a:p>
        </p:txBody>
      </p:sp>
      <p:sp>
        <p:nvSpPr>
          <p:cNvPr id="285" name="Shape 285"/>
          <p:cNvSpPr/>
          <p:nvPr/>
        </p:nvSpPr>
        <p:spPr>
          <a:xfrm>
            <a:off x="3443703" y="228704"/>
            <a:ext cx="733774" cy="25710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5000">
                <a:solidFill>
                  <a:srgbClr val="F39019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19"/>
              <a:t>상세검색</a:t>
            </a:r>
          </a:p>
        </p:txBody>
      </p:sp>
      <p:graphicFrame>
        <p:nvGraphicFramePr>
          <p:cNvPr id="286" name="Table 286"/>
          <p:cNvGraphicFramePr/>
          <p:nvPr/>
        </p:nvGraphicFramePr>
        <p:xfrm>
          <a:off x="1674646" y="3774862"/>
          <a:ext cx="6429375" cy="3111550"/>
        </p:xfrm>
        <a:graphic>
          <a:graphicData uri="http://schemas.openxmlformats.org/drawingml/2006/table">
            <a:tbl>
              <a:tblPr bandRow="1"/>
              <a:tblGrid>
                <a:gridCol w="1285875"/>
                <a:gridCol w="1285875"/>
                <a:gridCol w="1285875"/>
                <a:gridCol w="1285875"/>
                <a:gridCol w="1285875"/>
              </a:tblGrid>
              <a:tr h="194221"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순번</a:t>
                      </a:r>
                    </a:p>
                  </a:txBody>
                  <a:tcPr marL="13395" marR="13395" marT="13395" marB="13395" anchor="ctr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F3901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기능명</a:t>
                      </a:r>
                    </a:p>
                  </a:txBody>
                  <a:tcPr marL="13395" marR="13395" marT="13395" marB="13395" anchor="ctr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F3901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기능</a:t>
                      </a:r>
                    </a:p>
                  </a:txBody>
                  <a:tcPr marL="13395" marR="13395" marT="13395" marB="13395" anchor="ctr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F3901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조건</a:t>
                      </a:r>
                    </a:p>
                  </a:txBody>
                  <a:tcPr marL="13395" marR="13395" marT="13395" marB="13395" anchor="ctr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F3901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결과</a:t>
                      </a:r>
                    </a:p>
                  </a:txBody>
                  <a:tcPr marL="13395" marR="13395" marT="13395" marB="13395" anchor="ctr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F39019"/>
                    </a:solidFill>
                  </a:tcPr>
                </a:tc>
              </a:tr>
              <a:tr h="538858">
                <a:tc rowSpan="6"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>
                          <a:solidFill>
                            <a:srgbClr val="F39019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13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5"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>
                          <a:solidFill>
                            <a:srgbClr val="F39019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상세 검색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 rowSpan="5"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solidFill>
                            <a:srgbClr val="F39019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각 항목들을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“주 횟수” 항목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숫자 키보드 띄움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3885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“1회당 수업 시간” 항목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숫자 키보드 띄움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3885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“과목” 항목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과목 리스트 다운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21633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“과목” 버튼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과목 항목 증가(최대 3개까지)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21633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“선생님 성별” 항목 선택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선택된 버튼 색 표시(1개만 선택 가능)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26801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defTabSz="914400">
                        <a:defRPr sz="2400">
                          <a:solidFill>
                            <a:srgbClr val="F39019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defRPr>
                      </a:pPr>
                      <a:endParaRPr sz="6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solidFill>
                            <a:srgbClr val="F39019"/>
                          </a:solid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“검색” 버튼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24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6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 b="1">
                          <a:solidFill>
                            <a:srgbClr val="F3901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해당 검색 결과를 표시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300038">
                <a:tc rowSpan="2">
                  <a:txBody>
                    <a:bodyPr/>
                    <a:lstStyle/>
                    <a:p>
                      <a:pPr lvl="0" defTabSz="914400">
                        <a:defRPr sz="1800"/>
                      </a:pPr>
                      <a:r>
                        <a:rPr sz="600"/>
                        <a:t>14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400"/>
                      </a:pPr>
                      <a:endParaRPr sz="6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/>
                        <a:t>“상세 검색” 버튼 입력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24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6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상세 검색 다이얼로그 사라짐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30003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defTabSz="914400">
                        <a:defRPr sz="2400"/>
                      </a:pPr>
                      <a:endParaRPr sz="6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뒤로가기 버튼을 선택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4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600"/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 sz="1800"/>
                      </a:pPr>
                      <a:r>
                        <a:rPr sz="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상세 검색 다이얼로그 사라짐</a:t>
                      </a:r>
                    </a:p>
                  </a:txBody>
                  <a:tcPr marL="16743" marR="16743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87" name="Shape 287"/>
          <p:cNvSpPr/>
          <p:nvPr/>
        </p:nvSpPr>
        <p:spPr>
          <a:xfrm>
            <a:off x="3674124" y="1380380"/>
            <a:ext cx="382201" cy="38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3901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500">
                <a:solidFill>
                  <a:srgbClr val="F39019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3"/>
              <a:t>13</a:t>
            </a:r>
          </a:p>
        </p:txBody>
      </p:sp>
      <p:pic>
        <p:nvPicPr>
          <p:cNvPr id="288" name="스크린샷 2015-10-02 오전 12.38.0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9829" y="1349925"/>
            <a:ext cx="1155279" cy="1416472"/>
          </a:xfrm>
          <a:prstGeom prst="rect">
            <a:avLst/>
          </a:prstGeom>
          <a:ln w="254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08996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"/>
          <p:cNvGrpSpPr/>
          <p:nvPr/>
        </p:nvGrpSpPr>
        <p:grpSpPr>
          <a:xfrm>
            <a:off x="3673149" y="1988840"/>
            <a:ext cx="1935146" cy="1415772"/>
            <a:chOff x="3817165" y="2060848"/>
            <a:chExt cx="1935146" cy="1415772"/>
          </a:xfrm>
        </p:grpSpPr>
        <p:sp>
          <p:nvSpPr>
            <p:cNvPr id="4" name="TextBox 3"/>
            <p:cNvSpPr txBox="1"/>
            <p:nvPr/>
          </p:nvSpPr>
          <p:spPr>
            <a:xfrm>
              <a:off x="3817165" y="2060848"/>
              <a:ext cx="1935146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rgbClr val="75FFBD"/>
                  </a:solidFill>
                  <a:latin typeface="a블랙B" pitchFamily="18" charset="-127"/>
                  <a:ea typeface="a블랙B" pitchFamily="18" charset="-127"/>
                </a:rPr>
                <a:t>07</a:t>
              </a:r>
            </a:p>
            <a:p>
              <a:pPr algn="ctr"/>
              <a:endParaRPr lang="en-US" altLang="ko-KR" sz="1000" dirty="0" smtClean="0">
                <a:solidFill>
                  <a:srgbClr val="75FFBD"/>
                </a:solidFill>
                <a:latin typeface="a블랙B" pitchFamily="18" charset="-127"/>
                <a:ea typeface="a블랙B" pitchFamily="18" charset="-127"/>
              </a:endParaRPr>
            </a:p>
            <a:p>
              <a:pPr algn="ctr"/>
              <a:r>
                <a:rPr lang="en-US" altLang="ko-KR" sz="440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75FFBD"/>
                  </a:solidFill>
                  <a:latin typeface="a블랙B" pitchFamily="18" charset="-127"/>
                  <a:ea typeface="a블랙B" pitchFamily="18" charset="-127"/>
                </a:rPr>
                <a:t>Q &amp; A</a:t>
              </a:r>
              <a:endParaRPr lang="ko-KR" altLang="en-US" sz="4400" dirty="0">
                <a:ln>
                  <a:solidFill>
                    <a:sysClr val="windowText" lastClr="000000"/>
                  </a:solidFill>
                </a:ln>
                <a:solidFill>
                  <a:srgbClr val="75FFBD"/>
                </a:solidFill>
                <a:latin typeface="a블랙B" pitchFamily="18" charset="-127"/>
                <a:ea typeface="a블랙B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923928" y="3457576"/>
              <a:ext cx="1728192" cy="0"/>
            </a:xfrm>
            <a:prstGeom prst="line">
              <a:avLst/>
            </a:prstGeom>
            <a:ln>
              <a:solidFill>
                <a:srgbClr val="75FF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4355976" y="3978810"/>
            <a:ext cx="6142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 smtClean="0">
                <a:ln>
                  <a:solidFill>
                    <a:schemeClr val="tx1"/>
                  </a:solidFill>
                </a:ln>
                <a:solidFill>
                  <a:srgbClr val="FF00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블랙B" pitchFamily="18" charset="-127"/>
                <a:ea typeface="a블랙B" pitchFamily="18" charset="-127"/>
              </a:rPr>
              <a:t>?</a:t>
            </a:r>
            <a:endParaRPr lang="ko-KR" altLang="en-US" sz="5000" dirty="0">
              <a:ln>
                <a:solidFill>
                  <a:schemeClr val="tx1"/>
                </a:solidFill>
              </a:ln>
              <a:solidFill>
                <a:srgbClr val="FF00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블랙B" pitchFamily="18" charset="-127"/>
              <a:ea typeface="a블랙B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130920"/>
            <a:ext cx="9144000" cy="276999"/>
            <a:chOff x="0" y="130920"/>
            <a:chExt cx="9144000" cy="276999"/>
          </a:xfrm>
        </p:grpSpPr>
        <p:sp>
          <p:nvSpPr>
            <p:cNvPr id="8" name="TextBox 7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486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010722" y="2271884"/>
            <a:ext cx="3433486" cy="509044"/>
            <a:chOff x="2483768" y="1407788"/>
            <a:chExt cx="3433486" cy="509044"/>
          </a:xfrm>
        </p:grpSpPr>
        <p:sp>
          <p:nvSpPr>
            <p:cNvPr id="4" name="직사각형 3"/>
            <p:cNvSpPr/>
            <p:nvPr/>
          </p:nvSpPr>
          <p:spPr>
            <a:xfrm>
              <a:off x="2483768" y="1412776"/>
              <a:ext cx="2160240" cy="504056"/>
            </a:xfrm>
            <a:prstGeom prst="rect">
              <a:avLst/>
            </a:prstGeom>
            <a:solidFill>
              <a:srgbClr val="75F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629494" y="1407788"/>
              <a:ext cx="1287760" cy="504056"/>
            </a:xfrm>
            <a:prstGeom prst="rect">
              <a:avLst/>
            </a:prstGeom>
            <a:solidFill>
              <a:srgbClr val="5027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067963" y="2262358"/>
            <a:ext cx="3376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502710"/>
                </a:solidFill>
                <a:latin typeface="a블랙B" pitchFamily="18" charset="-127"/>
                <a:ea typeface="a블랙B" pitchFamily="18" charset="-127"/>
              </a:rPr>
              <a:t>T h a n k   </a:t>
            </a:r>
            <a:r>
              <a:rPr lang="en-US" altLang="ko-KR" sz="2800" dirty="0" smtClean="0">
                <a:solidFill>
                  <a:srgbClr val="75FFBD"/>
                </a:solidFill>
                <a:latin typeface="a블랙B" pitchFamily="18" charset="-127"/>
                <a:ea typeface="a블랙B" pitchFamily="18" charset="-127"/>
              </a:rPr>
              <a:t>Y O U</a:t>
            </a:r>
            <a:endParaRPr lang="ko-KR" altLang="en-US" sz="2800" dirty="0">
              <a:solidFill>
                <a:srgbClr val="75FFBD"/>
              </a:solidFill>
              <a:latin typeface="a블랙B" pitchFamily="18" charset="-127"/>
              <a:ea typeface="a블랙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"/>
          <p:cNvGrpSpPr/>
          <p:nvPr/>
        </p:nvGrpSpPr>
        <p:grpSpPr>
          <a:xfrm>
            <a:off x="1554965" y="2908186"/>
            <a:ext cx="6204473" cy="3473142"/>
            <a:chOff x="1626973" y="1407448"/>
            <a:chExt cx="6204473" cy="3473142"/>
          </a:xfrm>
        </p:grpSpPr>
        <p:pic>
          <p:nvPicPr>
            <p:cNvPr id="4" name="Picture 7" descr="http://2.bp.blogspot.com/-1_cmIrwYbLw/TxsPaaI_Z4I/AAAAAAAAAVM/0_Fj2q4gxIY/s1600/couple+black%253Awhite.jpg"/>
            <p:cNvPicPr>
              <a:picLocks noChangeAspect="1" noChangeArrowheads="1"/>
            </p:cNvPicPr>
            <p:nvPr/>
          </p:nvPicPr>
          <p:blipFill>
            <a:blip r:embed="rId3" cstate="print"/>
            <a:srcRect l="54036"/>
            <a:stretch>
              <a:fillRect/>
            </a:stretch>
          </p:blipFill>
          <p:spPr bwMode="auto">
            <a:xfrm>
              <a:off x="6300192" y="1424206"/>
              <a:ext cx="1531254" cy="3456384"/>
            </a:xfrm>
            <a:prstGeom prst="rect">
              <a:avLst/>
            </a:prstGeom>
            <a:noFill/>
          </p:spPr>
        </p:pic>
        <p:grpSp>
          <p:nvGrpSpPr>
            <p:cNvPr id="3" name="그룹 9"/>
            <p:cNvGrpSpPr/>
            <p:nvPr/>
          </p:nvGrpSpPr>
          <p:grpSpPr>
            <a:xfrm>
              <a:off x="1626973" y="1407448"/>
              <a:ext cx="4583681" cy="3443998"/>
              <a:chOff x="2177692" y="1460406"/>
              <a:chExt cx="4583681" cy="3443998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2497090" y="1460406"/>
                <a:ext cx="4264283" cy="3443998"/>
                <a:chOff x="583354" y="963970"/>
                <a:chExt cx="4264283" cy="3443998"/>
              </a:xfrm>
            </p:grpSpPr>
            <p:pic>
              <p:nvPicPr>
                <p:cNvPr id="7" name="Picture 7" descr="http://2.bp.blogspot.com/-1_cmIrwYbLw/TxsPaaI_Z4I/AAAAAAAAAVM/0_Fj2q4gxIY/s1600/couple+black%253Awhite.jp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36745" r="48125"/>
                <a:stretch>
                  <a:fillRect/>
                </a:stretch>
              </p:blipFill>
              <p:spPr bwMode="auto">
                <a:xfrm rot="16461537">
                  <a:off x="2675910" y="220863"/>
                  <a:ext cx="540000" cy="3803454"/>
                </a:xfrm>
                <a:prstGeom prst="rect">
                  <a:avLst/>
                </a:prstGeom>
                <a:noFill/>
              </p:spPr>
            </p:pic>
            <p:pic>
              <p:nvPicPr>
                <p:cNvPr id="5" name="Picture 7" descr="http://2.bp.blogspot.com/-1_cmIrwYbLw/TxsPaaI_Z4I/AAAAAAAAAVM/0_Fj2q4gxIY/s1600/couple+black%253Awhite.jp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7576" r="58932"/>
                <a:stretch>
                  <a:fillRect/>
                </a:stretch>
              </p:blipFill>
              <p:spPr bwMode="auto">
                <a:xfrm>
                  <a:off x="1043608" y="1559083"/>
                  <a:ext cx="1368152" cy="2848885"/>
                </a:xfrm>
                <a:prstGeom prst="rect">
                  <a:avLst/>
                </a:prstGeom>
                <a:noFill/>
              </p:spPr>
            </p:pic>
            <p:pic>
              <p:nvPicPr>
                <p:cNvPr id="6" name="Picture 7" descr="http://2.bp.blogspot.com/-1_cmIrwYbLw/TxsPaaI_Z4I/AAAAAAAAAVM/0_Fj2q4gxIY/s1600/couple+black%253Awhite.jp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r="48125" b="81250"/>
                <a:stretch>
                  <a:fillRect/>
                </a:stretch>
              </p:blipFill>
              <p:spPr bwMode="auto">
                <a:xfrm flipH="1">
                  <a:off x="583354" y="963970"/>
                  <a:ext cx="1728192" cy="648072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15362" name="Picture 2" descr="http://www.clipartqueen.com/image-files/female-silhouettes-black-outline3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H="1">
                <a:off x="2177692" y="1784442"/>
                <a:ext cx="1183494" cy="293112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2" name="TextBox 11"/>
          <p:cNvSpPr txBox="1"/>
          <p:nvPr/>
        </p:nvSpPr>
        <p:spPr>
          <a:xfrm>
            <a:off x="0" y="1484784"/>
            <a:ext cx="9144000" cy="646331"/>
          </a:xfrm>
          <a:prstGeom prst="rect">
            <a:avLst/>
          </a:prstGeom>
          <a:solidFill>
            <a:srgbClr val="50271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a카툰" pitchFamily="18" charset="-127"/>
                <a:ea typeface="a카툰" pitchFamily="18" charset="-127"/>
              </a:rPr>
              <a:t>같은 공부법과 방식으로 성적이 오르지 않자</a:t>
            </a:r>
            <a:endParaRPr lang="en-US" altLang="ko-KR" dirty="0" smtClean="0">
              <a:solidFill>
                <a:schemeClr val="bg1"/>
              </a:solidFill>
              <a:latin typeface="a카툰" pitchFamily="18" charset="-127"/>
              <a:ea typeface="a카툰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75FFBD"/>
                </a:solidFill>
                <a:latin typeface="a카툰" pitchFamily="18" charset="-127"/>
                <a:ea typeface="a카툰" pitchFamily="18" charset="-127"/>
              </a:rPr>
              <a:t>새로운 과외선생님</a:t>
            </a:r>
            <a:r>
              <a:rPr lang="ko-KR" altLang="en-US" dirty="0">
                <a:solidFill>
                  <a:schemeClr val="bg1"/>
                </a:solidFill>
                <a:latin typeface="a카툰" pitchFamily="18" charset="-127"/>
                <a:ea typeface="a카툰" pitchFamily="18" charset="-127"/>
              </a:rPr>
              <a:t>을</a:t>
            </a:r>
            <a:r>
              <a:rPr lang="ko-KR" altLang="en-US" dirty="0" smtClean="0">
                <a:solidFill>
                  <a:schemeClr val="bg1"/>
                </a:solidFill>
                <a:latin typeface="a카툰" pitchFamily="18" charset="-127"/>
                <a:ea typeface="a카툰" pitchFamily="18" charset="-127"/>
              </a:rPr>
              <a:t> 찾게 됩니다</a:t>
            </a:r>
            <a:r>
              <a:rPr lang="en-US" altLang="ko-KR" dirty="0" smtClean="0">
                <a:solidFill>
                  <a:schemeClr val="bg1"/>
                </a:solidFill>
                <a:latin typeface="a카툰" pitchFamily="18" charset="-127"/>
                <a:ea typeface="a카툰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a카툰" pitchFamily="18" charset="-127"/>
              <a:ea typeface="a카툰" pitchFamily="18" charset="-127"/>
            </a:endParaRPr>
          </a:p>
        </p:txBody>
      </p:sp>
      <p:grpSp>
        <p:nvGrpSpPr>
          <p:cNvPr id="9" name="그룹 4"/>
          <p:cNvGrpSpPr/>
          <p:nvPr/>
        </p:nvGrpSpPr>
        <p:grpSpPr>
          <a:xfrm>
            <a:off x="0" y="631721"/>
            <a:ext cx="9144000" cy="276999"/>
            <a:chOff x="0" y="130920"/>
            <a:chExt cx="9144000" cy="276999"/>
          </a:xfrm>
        </p:grpSpPr>
        <p:sp>
          <p:nvSpPr>
            <p:cNvPr id="14" name="TextBox 13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16"/>
          <p:cNvGrpSpPr/>
          <p:nvPr/>
        </p:nvGrpSpPr>
        <p:grpSpPr>
          <a:xfrm>
            <a:off x="337816" y="174352"/>
            <a:ext cx="1828596" cy="369900"/>
            <a:chOff x="337816" y="174352"/>
            <a:chExt cx="1828596" cy="369900"/>
          </a:xfrm>
        </p:grpSpPr>
        <p:sp>
          <p:nvSpPr>
            <p:cNvPr id="18" name="직사각형 17"/>
            <p:cNvSpPr/>
            <p:nvPr/>
          </p:nvSpPr>
          <p:spPr>
            <a:xfrm>
              <a:off x="827584" y="174352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err="1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스토리텔링</a:t>
              </a:r>
              <a:endParaRPr lang="en-US" altLang="ko-KR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37816" y="174920"/>
              <a:ext cx="4683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02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84152" y="217784"/>
              <a:ext cx="45719" cy="288032"/>
            </a:xfrm>
            <a:prstGeom prst="rect">
              <a:avLst/>
            </a:prstGeom>
            <a:solidFill>
              <a:srgbClr val="5027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Picture 6" descr="http://thumb1.shutterstock.com/photos/thumb_large/249955/249955,1229704301,10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3989"/>
          <a:stretch>
            <a:fillRect/>
          </a:stretch>
        </p:blipFill>
        <p:spPr bwMode="auto">
          <a:xfrm>
            <a:off x="3018693" y="2457326"/>
            <a:ext cx="720080" cy="7519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915816" y="2751784"/>
            <a:ext cx="3331454" cy="3557536"/>
            <a:chOff x="3347864" y="1311624"/>
            <a:chExt cx="3331454" cy="3557536"/>
          </a:xfrm>
        </p:grpSpPr>
        <p:pic>
          <p:nvPicPr>
            <p:cNvPr id="14343" name="Picture 7" descr="http://2.bp.blogspot.com/-1_cmIrwYbLw/TxsPaaI_Z4I/AAAAAAAAAVM/0_Fj2q4gxIY/s1600/couple+black%253Awhite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47864" y="1412776"/>
              <a:ext cx="3331454" cy="3456384"/>
            </a:xfrm>
            <a:prstGeom prst="rect">
              <a:avLst/>
            </a:prstGeom>
            <a:noFill/>
          </p:spPr>
        </p:pic>
        <p:sp>
          <p:nvSpPr>
            <p:cNvPr id="3" name="하트 2"/>
            <p:cNvSpPr/>
            <p:nvPr/>
          </p:nvSpPr>
          <p:spPr>
            <a:xfrm>
              <a:off x="4788024" y="1311624"/>
              <a:ext cx="720000" cy="720000"/>
            </a:xfrm>
            <a:prstGeom prst="hear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4"/>
          <p:cNvGrpSpPr/>
          <p:nvPr/>
        </p:nvGrpSpPr>
        <p:grpSpPr>
          <a:xfrm>
            <a:off x="0" y="631721"/>
            <a:ext cx="9144000" cy="276999"/>
            <a:chOff x="0" y="130920"/>
            <a:chExt cx="9144000" cy="276999"/>
          </a:xfrm>
        </p:grpSpPr>
        <p:sp>
          <p:nvSpPr>
            <p:cNvPr id="6" name="TextBox 5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337816" y="174352"/>
            <a:ext cx="1828596" cy="369900"/>
            <a:chOff x="337816" y="174352"/>
            <a:chExt cx="1828596" cy="369900"/>
          </a:xfrm>
        </p:grpSpPr>
        <p:sp>
          <p:nvSpPr>
            <p:cNvPr id="9" name="직사각형 8"/>
            <p:cNvSpPr/>
            <p:nvPr/>
          </p:nvSpPr>
          <p:spPr>
            <a:xfrm>
              <a:off x="827584" y="174352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err="1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스토리텔링</a:t>
              </a:r>
              <a:endParaRPr lang="en-US" altLang="ko-KR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7816" y="174920"/>
              <a:ext cx="4683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03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84152" y="217784"/>
              <a:ext cx="45719" cy="288032"/>
            </a:xfrm>
            <a:prstGeom prst="rect">
              <a:avLst/>
            </a:prstGeom>
            <a:solidFill>
              <a:srgbClr val="5027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0" y="1484784"/>
            <a:ext cx="9144000" cy="646331"/>
          </a:xfrm>
          <a:prstGeom prst="rect">
            <a:avLst/>
          </a:prstGeom>
          <a:solidFill>
            <a:srgbClr val="75F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카툰" pitchFamily="18" charset="-127"/>
                <a:ea typeface="a카툰" pitchFamily="18" charset="-127"/>
              </a:rPr>
              <a:t>검증된 공부법과 선생님의 신뢰를 바탕으로</a:t>
            </a:r>
            <a:endParaRPr lang="en-US" altLang="ko-KR" dirty="0" smtClean="0">
              <a:latin typeface="a카툰" pitchFamily="18" charset="-127"/>
              <a:ea typeface="a카툰" pitchFamily="18" charset="-127"/>
            </a:endParaRPr>
          </a:p>
          <a:p>
            <a:pPr algn="ctr"/>
            <a:r>
              <a:rPr lang="ko-KR" altLang="en-US" dirty="0" smtClean="0">
                <a:latin typeface="a카툰" pitchFamily="18" charset="-127"/>
                <a:ea typeface="a카툰" pitchFamily="18" charset="-127"/>
              </a:rPr>
              <a:t>학생뿐만 아니라 부모님도 만족하는 과외선생님을 만나게 됩니다</a:t>
            </a:r>
            <a:r>
              <a:rPr lang="en-US" altLang="ko-KR" dirty="0" smtClean="0">
                <a:latin typeface="a카툰" pitchFamily="18" charset="-127"/>
                <a:ea typeface="a카툰" pitchFamily="18" charset="-127"/>
              </a:rPr>
              <a:t>!</a:t>
            </a:r>
            <a:endParaRPr lang="ko-KR" altLang="en-US" dirty="0">
              <a:latin typeface="a카툰" pitchFamily="18" charset="-127"/>
              <a:ea typeface="a카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"/>
          <p:cNvGrpSpPr/>
          <p:nvPr/>
        </p:nvGrpSpPr>
        <p:grpSpPr>
          <a:xfrm>
            <a:off x="0" y="631721"/>
            <a:ext cx="9144000" cy="276999"/>
            <a:chOff x="0" y="130920"/>
            <a:chExt cx="9144000" cy="276999"/>
          </a:xfrm>
        </p:grpSpPr>
        <p:sp>
          <p:nvSpPr>
            <p:cNvPr id="3" name="TextBox 2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337816" y="174352"/>
            <a:ext cx="1828596" cy="369900"/>
            <a:chOff x="337816" y="174352"/>
            <a:chExt cx="1828596" cy="369900"/>
          </a:xfrm>
        </p:grpSpPr>
        <p:sp>
          <p:nvSpPr>
            <p:cNvPr id="7" name="직사각형 6"/>
            <p:cNvSpPr/>
            <p:nvPr/>
          </p:nvSpPr>
          <p:spPr>
            <a:xfrm>
              <a:off x="827584" y="174352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err="1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스토리텔링</a:t>
              </a:r>
              <a:endParaRPr lang="en-US" altLang="ko-KR" dirty="0" smtClean="0">
                <a:solidFill>
                  <a:srgbClr val="502710"/>
                </a:solidFill>
                <a:latin typeface="a블랙M" pitchFamily="18" charset="-127"/>
                <a:ea typeface="a블랙M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37816" y="174920"/>
              <a:ext cx="4796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rgbClr val="502710"/>
                  </a:solidFill>
                  <a:latin typeface="a블랙M" pitchFamily="18" charset="-127"/>
                  <a:ea typeface="a블랙M" pitchFamily="18" charset="-127"/>
                </a:rPr>
                <a:t>04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84152" y="217784"/>
              <a:ext cx="45719" cy="288032"/>
            </a:xfrm>
            <a:prstGeom prst="rect">
              <a:avLst/>
            </a:prstGeom>
            <a:solidFill>
              <a:srgbClr val="5027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0" y="1484784"/>
            <a:ext cx="9144000" cy="923330"/>
          </a:xfrm>
          <a:prstGeom prst="rect">
            <a:avLst/>
          </a:prstGeom>
          <a:solidFill>
            <a:srgbClr val="75F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카툰" pitchFamily="18" charset="-127"/>
                <a:ea typeface="a카툰" pitchFamily="18" charset="-127"/>
              </a:rPr>
              <a:t>이제 당신은</a:t>
            </a:r>
            <a:endParaRPr lang="en-US" altLang="ko-KR" dirty="0" smtClean="0">
              <a:latin typeface="a카툰" pitchFamily="18" charset="-127"/>
              <a:ea typeface="a카툰" pitchFamily="18" charset="-127"/>
            </a:endParaRPr>
          </a:p>
          <a:p>
            <a:pPr algn="ctr"/>
            <a:r>
              <a:rPr lang="ko-KR" altLang="en-US" dirty="0" smtClean="0">
                <a:latin typeface="a카툰" pitchFamily="18" charset="-127"/>
                <a:ea typeface="a카툰" pitchFamily="18" charset="-127"/>
              </a:rPr>
              <a:t>목표한 대학을 합격시켜 줄</a:t>
            </a:r>
            <a:endParaRPr lang="en-US" altLang="ko-KR" dirty="0">
              <a:solidFill>
                <a:srgbClr val="502710"/>
              </a:solidFill>
              <a:latin typeface="a카툰" pitchFamily="18" charset="-127"/>
              <a:ea typeface="a카툰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FF0066"/>
                </a:solidFill>
                <a:latin typeface="a카툰" pitchFamily="18" charset="-127"/>
                <a:ea typeface="a카툰" pitchFamily="18" charset="-127"/>
              </a:rPr>
              <a:t>당신의 </a:t>
            </a:r>
            <a:r>
              <a:rPr lang="ko-KR" altLang="en-US" dirty="0" err="1" smtClean="0">
                <a:solidFill>
                  <a:srgbClr val="FF0066"/>
                </a:solidFill>
                <a:latin typeface="a카툰" pitchFamily="18" charset="-127"/>
                <a:ea typeface="a카툰" pitchFamily="18" charset="-127"/>
              </a:rPr>
              <a:t>공부멘토이자</a:t>
            </a:r>
            <a:r>
              <a:rPr lang="ko-KR" altLang="en-US" dirty="0" smtClean="0">
                <a:solidFill>
                  <a:srgbClr val="FF0066"/>
                </a:solidFill>
                <a:latin typeface="a카툰" pitchFamily="18" charset="-127"/>
                <a:ea typeface="a카툰" pitchFamily="18" charset="-127"/>
              </a:rPr>
              <a:t> 선생님</a:t>
            </a:r>
            <a:r>
              <a:rPr lang="ko-KR" altLang="en-US" dirty="0" smtClean="0">
                <a:latin typeface="a카툰" pitchFamily="18" charset="-127"/>
                <a:ea typeface="a카툰" pitchFamily="18" charset="-127"/>
              </a:rPr>
              <a:t>과 함께 나아갑니다</a:t>
            </a:r>
            <a:r>
              <a:rPr lang="en-US" altLang="ko-KR" dirty="0" smtClean="0">
                <a:latin typeface="a카툰" pitchFamily="18" charset="-127"/>
                <a:ea typeface="a카툰" pitchFamily="18" charset="-127"/>
              </a:rPr>
              <a:t>!</a:t>
            </a:r>
            <a:endParaRPr lang="ko-KR" altLang="en-US" dirty="0">
              <a:latin typeface="a카툰" pitchFamily="18" charset="-127"/>
              <a:ea typeface="a카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http://cfs4.tistory.com/upload_control/download.blog?fhandle=YmxvZzE4MDEzQGZzNC50aXN0b3J5LmNvbTovYXR0YWNoLzIvMjEwLmpwZw%3D%3D"/>
          <p:cNvPicPr>
            <a:picLocks noChangeAspect="1" noChangeArrowheads="1"/>
          </p:cNvPicPr>
          <p:nvPr/>
        </p:nvPicPr>
        <p:blipFill>
          <a:blip r:embed="rId2" cstate="print"/>
          <a:srcRect l="27216" r="28937" b="36192"/>
          <a:stretch>
            <a:fillRect/>
          </a:stretch>
        </p:blipFill>
        <p:spPr bwMode="auto">
          <a:xfrm>
            <a:off x="4283968" y="3789040"/>
            <a:ext cx="720000" cy="1142069"/>
          </a:xfrm>
          <a:prstGeom prst="rect">
            <a:avLst/>
          </a:prstGeom>
          <a:noFill/>
        </p:spPr>
      </p:pic>
      <p:grpSp>
        <p:nvGrpSpPr>
          <p:cNvPr id="2" name="그룹 6"/>
          <p:cNvGrpSpPr/>
          <p:nvPr/>
        </p:nvGrpSpPr>
        <p:grpSpPr>
          <a:xfrm>
            <a:off x="3024739" y="1988840"/>
            <a:ext cx="3231975" cy="1415772"/>
            <a:chOff x="3168755" y="2060848"/>
            <a:chExt cx="3231975" cy="1415772"/>
          </a:xfrm>
        </p:grpSpPr>
        <p:sp>
          <p:nvSpPr>
            <p:cNvPr id="4" name="TextBox 3"/>
            <p:cNvSpPr txBox="1"/>
            <p:nvPr/>
          </p:nvSpPr>
          <p:spPr>
            <a:xfrm>
              <a:off x="3168755" y="2060848"/>
              <a:ext cx="3231975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rgbClr val="75FFBD"/>
                  </a:solidFill>
                  <a:latin typeface="a블랙B" pitchFamily="18" charset="-127"/>
                  <a:ea typeface="a블랙B" pitchFamily="18" charset="-127"/>
                </a:rPr>
                <a:t>03</a:t>
              </a:r>
            </a:p>
            <a:p>
              <a:pPr algn="ctr"/>
              <a:endParaRPr lang="en-US" altLang="ko-KR" sz="1000" dirty="0" smtClean="0">
                <a:solidFill>
                  <a:srgbClr val="75FFBD"/>
                </a:solidFill>
                <a:latin typeface="a블랙B" pitchFamily="18" charset="-127"/>
                <a:ea typeface="a블랙B" pitchFamily="18" charset="-127"/>
              </a:endParaRPr>
            </a:p>
            <a:p>
              <a:pPr algn="ctr"/>
              <a:r>
                <a:rPr lang="ko-KR" altLang="en-US" sz="440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75FFBD"/>
                  </a:solidFill>
                  <a:latin typeface="a블랙B" pitchFamily="18" charset="-127"/>
                  <a:ea typeface="a블랙B" pitchFamily="18" charset="-127"/>
                </a:rPr>
                <a:t>과외 시스템</a:t>
              </a:r>
              <a:endParaRPr lang="ko-KR" altLang="en-US" sz="4400" dirty="0">
                <a:ln>
                  <a:solidFill>
                    <a:sysClr val="windowText" lastClr="000000"/>
                  </a:solidFill>
                </a:ln>
                <a:solidFill>
                  <a:srgbClr val="75FFBD"/>
                </a:solidFill>
                <a:latin typeface="a블랙B" pitchFamily="18" charset="-127"/>
                <a:ea typeface="a블랙B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275856" y="3457576"/>
              <a:ext cx="3024336" cy="0"/>
            </a:xfrm>
            <a:prstGeom prst="line">
              <a:avLst/>
            </a:prstGeom>
            <a:ln>
              <a:solidFill>
                <a:srgbClr val="75FF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4" name="AutoShape 6"/>
          <p:cNvSpPr>
            <a:spLocks noChangeAspect="1" noChangeArrowheads="1" noTextEdit="1"/>
          </p:cNvSpPr>
          <p:nvPr/>
        </p:nvSpPr>
        <p:spPr bwMode="auto">
          <a:xfrm>
            <a:off x="6084888" y="1052513"/>
            <a:ext cx="1779587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0" y="130920"/>
            <a:ext cx="9144000" cy="276999"/>
            <a:chOff x="0" y="130920"/>
            <a:chExt cx="9144000" cy="276999"/>
          </a:xfrm>
        </p:grpSpPr>
        <p:sp>
          <p:nvSpPr>
            <p:cNvPr id="15" name="TextBox 14"/>
            <p:cNvSpPr txBox="1"/>
            <p:nvPr/>
          </p:nvSpPr>
          <p:spPr>
            <a:xfrm>
              <a:off x="324096" y="13092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200" baseline="300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st</a:t>
              </a:r>
              <a:r>
                <a:rPr lang="en-US" altLang="ko-KR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박선배</a:t>
              </a:r>
              <a:r>
                <a:rPr lang="ko-KR" altLang="en-US" sz="1200" dirty="0" smtClean="0">
                  <a:solidFill>
                    <a:srgbClr val="502710"/>
                  </a:solidFill>
                  <a:latin typeface="나눔고딕" pitchFamily="50" charset="-127"/>
                  <a:ea typeface="나눔고딕" pitchFamily="50" charset="-127"/>
                </a:rPr>
                <a:t> 사업계획서</a:t>
              </a:r>
              <a:endParaRPr lang="ko-KR" altLang="en-US" sz="1200" dirty="0">
                <a:solidFill>
                  <a:srgbClr val="50271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0" y="260648"/>
              <a:ext cx="395536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835696" y="260648"/>
              <a:ext cx="7308304" cy="0"/>
            </a:xfrm>
            <a:prstGeom prst="line">
              <a:avLst/>
            </a:prstGeom>
            <a:ln>
              <a:solidFill>
                <a:srgbClr val="502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12294</TotalTime>
  <Words>1274</Words>
  <Application>Microsoft Office PowerPoint</Application>
  <PresentationFormat>화면 슬라이드 쇼(4:3)</PresentationFormat>
  <Paragraphs>499</Paragraphs>
  <Slides>52</Slides>
  <Notes>6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8" baseType="lpstr">
      <vt:lpstr>Apple SD 산돌고딕 Neo 세미볼드체</vt:lpstr>
      <vt:lpstr>a블랙M</vt:lpstr>
      <vt:lpstr>맑은 고딕</vt:lpstr>
      <vt:lpstr>나눔바른고딕</vt:lpstr>
      <vt:lpstr>Arial</vt:lpstr>
      <vt:lpstr>Apple SD 산돌고딕 Neo 강한 볼드체</vt:lpstr>
      <vt:lpstr>나눔고딕</vt:lpstr>
      <vt:lpstr>a블랙B</vt:lpstr>
      <vt:lpstr>나눔고딕 ExtraBold</vt:lpstr>
      <vt:lpstr>Apple SD 산돌고딕 Neo 중간체</vt:lpstr>
      <vt:lpstr>Helvetica Neue</vt:lpstr>
      <vt:lpstr>배달의민족 주아 OTF</vt:lpstr>
      <vt:lpstr>Helvetica</vt:lpstr>
      <vt:lpstr>a카툰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Sunbae</cp:lastModifiedBy>
  <cp:revision>270</cp:revision>
  <dcterms:created xsi:type="dcterms:W3CDTF">2015-01-03T14:22:27Z</dcterms:created>
  <dcterms:modified xsi:type="dcterms:W3CDTF">2016-01-22T04:54:13Z</dcterms:modified>
</cp:coreProperties>
</file>